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39"/>
  </p:notesMasterIdLst>
  <p:sldIdLst>
    <p:sldId id="258" r:id="rId2"/>
    <p:sldId id="267" r:id="rId3"/>
    <p:sldId id="269" r:id="rId4"/>
    <p:sldId id="268" r:id="rId5"/>
    <p:sldId id="270" r:id="rId6"/>
    <p:sldId id="274" r:id="rId7"/>
    <p:sldId id="273" r:id="rId8"/>
    <p:sldId id="275" r:id="rId9"/>
    <p:sldId id="276" r:id="rId10"/>
    <p:sldId id="278" r:id="rId11"/>
    <p:sldId id="277" r:id="rId12"/>
    <p:sldId id="279" r:id="rId13"/>
    <p:sldId id="280" r:id="rId14"/>
    <p:sldId id="281" r:id="rId15"/>
    <p:sldId id="282" r:id="rId16"/>
    <p:sldId id="283" r:id="rId17"/>
    <p:sldId id="284" r:id="rId18"/>
    <p:sldId id="285" r:id="rId19"/>
    <p:sldId id="286" r:id="rId20"/>
    <p:sldId id="289" r:id="rId21"/>
    <p:sldId id="287" r:id="rId22"/>
    <p:sldId id="288" r:id="rId23"/>
    <p:sldId id="291" r:id="rId24"/>
    <p:sldId id="292" r:id="rId25"/>
    <p:sldId id="290" r:id="rId26"/>
    <p:sldId id="293" r:id="rId27"/>
    <p:sldId id="294" r:id="rId28"/>
    <p:sldId id="295" r:id="rId29"/>
    <p:sldId id="298" r:id="rId30"/>
    <p:sldId id="296" r:id="rId31"/>
    <p:sldId id="297" r:id="rId32"/>
    <p:sldId id="299" r:id="rId33"/>
    <p:sldId id="301" r:id="rId34"/>
    <p:sldId id="302" r:id="rId35"/>
    <p:sldId id="303" r:id="rId36"/>
    <p:sldId id="304" r:id="rId37"/>
    <p:sldId id="305"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8FE"/>
    <a:srgbClr val="DFECF5"/>
    <a:srgbClr val="F3B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73" autoAdjust="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18B49-0C9D-4136-8D6B-86523089E33C}" type="datetimeFigureOut">
              <a:rPr lang="ru-RU" smtClean="0"/>
              <a:t>27.06.2017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8A6617-D4F2-4593-B7E0-4EBCF03F0E3D}" type="slidenum">
              <a:rPr lang="ru-RU" smtClean="0"/>
              <a:t>‹#›</a:t>
            </a:fld>
            <a:endParaRPr lang="ru-RU"/>
          </a:p>
        </p:txBody>
      </p:sp>
    </p:spTree>
    <p:extLst>
      <p:ext uri="{BB962C8B-B14F-4D97-AF65-F5344CB8AC3E}">
        <p14:creationId xmlns:p14="http://schemas.microsoft.com/office/powerpoint/2010/main" val="795823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8A6617-D4F2-4593-B7E0-4EBCF03F0E3D}" type="slidenum">
              <a:rPr lang="ru-RU" smtClean="0"/>
              <a:t>18</a:t>
            </a:fld>
            <a:endParaRPr lang="ru-RU"/>
          </a:p>
        </p:txBody>
      </p:sp>
    </p:spTree>
    <p:extLst>
      <p:ext uri="{BB962C8B-B14F-4D97-AF65-F5344CB8AC3E}">
        <p14:creationId xmlns:p14="http://schemas.microsoft.com/office/powerpoint/2010/main" val="2171315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27.06.2017</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27.06.2017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27.06.2017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27.06.2017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27.06.2017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27.06.2017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27.06.2017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27.06.2017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27.06.2017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27.06.2017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27.06.2017</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3568" y="0"/>
            <a:ext cx="7851648" cy="4968552"/>
          </a:xfrm>
        </p:spPr>
        <p:txBody>
          <a:bodyPr>
            <a:normAutofit/>
          </a:bodyPr>
          <a:lstStyle/>
          <a:p>
            <a:pPr algn="ctr"/>
            <a:r>
              <a:rPr lang="ru-RU" dirty="0" smtClean="0">
                <a:solidFill>
                  <a:schemeClr val="tx2"/>
                </a:solidFill>
              </a:rPr>
              <a:t>Конвенция о правах ребенка </a:t>
            </a:r>
            <a:br>
              <a:rPr lang="ru-RU" dirty="0" smtClean="0">
                <a:solidFill>
                  <a:schemeClr val="tx2"/>
                </a:solidFill>
              </a:rPr>
            </a:br>
            <a:r>
              <a:rPr lang="ru-RU" dirty="0" smtClean="0">
                <a:solidFill>
                  <a:schemeClr val="tx2"/>
                </a:solidFill>
              </a:rPr>
              <a:t>в общей системе международной защиты прав человека</a:t>
            </a:r>
            <a:endParaRPr lang="ru-RU" dirty="0">
              <a:solidFill>
                <a:schemeClr val="tx2"/>
              </a:solidFill>
            </a:endParaRPr>
          </a:p>
        </p:txBody>
      </p:sp>
      <p:sp>
        <p:nvSpPr>
          <p:cNvPr id="5" name="Подзаголовок 4"/>
          <p:cNvSpPr>
            <a:spLocks noGrp="1"/>
          </p:cNvSpPr>
          <p:nvPr>
            <p:ph type="subTitle" idx="1"/>
          </p:nvPr>
        </p:nvSpPr>
        <p:spPr>
          <a:xfrm>
            <a:off x="971600" y="5517232"/>
            <a:ext cx="7854696" cy="1152128"/>
          </a:xfrm>
        </p:spPr>
        <p:txBody>
          <a:bodyPr>
            <a:normAutofit fontScale="92500" lnSpcReduction="20000"/>
          </a:bodyPr>
          <a:lstStyle/>
          <a:p>
            <a:r>
              <a:rPr lang="ru-RU" dirty="0" err="1"/>
              <a:t>к</a:t>
            </a:r>
            <a:r>
              <a:rPr lang="ru-RU" dirty="0" err="1" smtClean="0"/>
              <a:t>.ю.н</a:t>
            </a:r>
            <a:r>
              <a:rPr lang="ru-RU" dirty="0" smtClean="0"/>
              <a:t>., доцент кафедры международного </a:t>
            </a:r>
          </a:p>
          <a:p>
            <a:r>
              <a:rPr lang="ru-RU" dirty="0" smtClean="0"/>
              <a:t>и европейского права  </a:t>
            </a:r>
            <a:r>
              <a:rPr lang="ru-RU" dirty="0" err="1" smtClean="0"/>
              <a:t>УрГЮУ</a:t>
            </a:r>
            <a:endParaRPr lang="ru-RU" dirty="0" smtClean="0"/>
          </a:p>
          <a:p>
            <a:r>
              <a:rPr lang="ru-RU" dirty="0"/>
              <a:t>Т.А</a:t>
            </a:r>
            <a:r>
              <a:rPr lang="ru-RU" dirty="0" smtClean="0"/>
              <a:t>. Титова</a:t>
            </a:r>
            <a:endParaRPr lang="ru-RU" dirty="0"/>
          </a:p>
        </p:txBody>
      </p:sp>
    </p:spTree>
    <p:extLst>
      <p:ext uri="{BB962C8B-B14F-4D97-AF65-F5344CB8AC3E}">
        <p14:creationId xmlns:p14="http://schemas.microsoft.com/office/powerpoint/2010/main" val="1082954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155870" y="548680"/>
            <a:ext cx="6984776" cy="720080"/>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chemeClr val="tx2">
                    <a:lumMod val="50000"/>
                  </a:schemeClr>
                </a:solidFill>
                <a:effectLst>
                  <a:outerShdw blurRad="50800" dist="38100" dir="18900000" algn="bl" rotWithShape="0">
                    <a:prstClr val="black">
                      <a:alpha val="40000"/>
                    </a:prstClr>
                  </a:outerShdw>
                </a:effectLst>
                <a:latin typeface="+mj-lt"/>
              </a:rPr>
              <a:t>Определение понятия «ребенок»</a:t>
            </a:r>
            <a:endParaRPr lang="ru-RU" sz="3200" dirty="0">
              <a:solidFill>
                <a:schemeClr val="tx2">
                  <a:lumMod val="50000"/>
                </a:schemeClr>
              </a:solidFill>
              <a:effectLst>
                <a:outerShdw blurRad="50800" dist="38100" dir="18900000" algn="bl" rotWithShape="0">
                  <a:prstClr val="black">
                    <a:alpha val="40000"/>
                  </a:prstClr>
                </a:outerShdw>
              </a:effectLst>
              <a:latin typeface="+mj-lt"/>
            </a:endParaRPr>
          </a:p>
        </p:txBody>
      </p:sp>
      <p:sp>
        <p:nvSpPr>
          <p:cNvPr id="3" name="Скругленный прямоугольник 2"/>
          <p:cNvSpPr/>
          <p:nvPr/>
        </p:nvSpPr>
        <p:spPr>
          <a:xfrm>
            <a:off x="539552" y="1700808"/>
            <a:ext cx="8136904" cy="2376264"/>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tx2">
                    <a:lumMod val="50000"/>
                  </a:schemeClr>
                </a:solidFill>
                <a:effectLst>
                  <a:outerShdw blurRad="38100" dist="38100" dir="2700000" algn="tl">
                    <a:srgbClr val="000000">
                      <a:alpha val="43137"/>
                    </a:srgbClr>
                  </a:outerShdw>
                </a:effectLst>
                <a:latin typeface="+mj-lt"/>
              </a:rPr>
              <a:t>Согласно ст. 1 Конвенции </a:t>
            </a:r>
            <a:r>
              <a:rPr lang="ru-RU" sz="2800" dirty="0" smtClean="0">
                <a:solidFill>
                  <a:schemeClr val="tx2">
                    <a:lumMod val="50000"/>
                  </a:schemeClr>
                </a:solidFill>
                <a:effectLst>
                  <a:outerShdw blurRad="38100" dist="38100" dir="2700000" algn="tl">
                    <a:srgbClr val="000000">
                      <a:alpha val="43137"/>
                    </a:srgbClr>
                  </a:outerShdw>
                </a:effectLst>
                <a:latin typeface="+mj-lt"/>
              </a:rPr>
              <a:t>о правах ребенка</a:t>
            </a:r>
          </a:p>
          <a:p>
            <a:pPr algn="ctr"/>
            <a:r>
              <a:rPr lang="ru-RU" sz="2800" dirty="0" smtClean="0">
                <a:solidFill>
                  <a:schemeClr val="tx2">
                    <a:lumMod val="50000"/>
                  </a:schemeClr>
                </a:solidFill>
                <a:latin typeface="+mj-lt"/>
              </a:rPr>
              <a:t>«</a:t>
            </a:r>
            <a:r>
              <a:rPr lang="ru-RU" sz="2800" dirty="0">
                <a:solidFill>
                  <a:schemeClr val="tx2">
                    <a:lumMod val="50000"/>
                  </a:schemeClr>
                </a:solidFill>
                <a:latin typeface="+mj-lt"/>
              </a:rPr>
              <a:t>ребенком является каждое человеческое существо до достижения 18-летнего возраста, если по закону, применимому к данному ребенку, совершеннолетие не достигается ранее</a:t>
            </a:r>
            <a:r>
              <a:rPr lang="ru-RU" sz="2800" dirty="0" smtClean="0">
                <a:solidFill>
                  <a:schemeClr val="tx2">
                    <a:lumMod val="50000"/>
                  </a:schemeClr>
                </a:solidFill>
                <a:latin typeface="+mj-lt"/>
              </a:rPr>
              <a:t>»</a:t>
            </a:r>
            <a:endParaRPr lang="ru-RU" sz="2400" dirty="0">
              <a:solidFill>
                <a:schemeClr val="tx2">
                  <a:lumMod val="50000"/>
                </a:schemeClr>
              </a:solidFill>
            </a:endParaRPr>
          </a:p>
        </p:txBody>
      </p:sp>
      <p:sp>
        <p:nvSpPr>
          <p:cNvPr id="5" name="Скругленный прямоугольник 4"/>
          <p:cNvSpPr/>
          <p:nvPr/>
        </p:nvSpPr>
        <p:spPr>
          <a:xfrm>
            <a:off x="5545596" y="5157192"/>
            <a:ext cx="3130860" cy="1008112"/>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2">
                    <a:lumMod val="50000"/>
                  </a:schemeClr>
                </a:solidFill>
              </a:rPr>
              <a:t>Верхний предел</a:t>
            </a:r>
            <a:endParaRPr lang="ru-RU" sz="2800" dirty="0">
              <a:solidFill>
                <a:schemeClr val="tx2">
                  <a:lumMod val="50000"/>
                </a:schemeClr>
              </a:solidFill>
            </a:endParaRPr>
          </a:p>
        </p:txBody>
      </p:sp>
      <p:cxnSp>
        <p:nvCxnSpPr>
          <p:cNvPr id="9" name="Прямая со стрелкой 8"/>
          <p:cNvCxnSpPr>
            <a:endCxn id="5" idx="0"/>
          </p:cNvCxnSpPr>
          <p:nvPr/>
        </p:nvCxnSpPr>
        <p:spPr>
          <a:xfrm>
            <a:off x="5796136" y="4077072"/>
            <a:ext cx="131489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471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827584" y="548680"/>
            <a:ext cx="7488832"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solidFill>
                  <a:schemeClr val="tx2">
                    <a:lumMod val="50000"/>
                  </a:schemeClr>
                </a:solidFill>
                <a:effectLst>
                  <a:outerShdw blurRad="38100" dist="38100" dir="2700000" algn="tl">
                    <a:srgbClr val="000000">
                      <a:alpha val="43137"/>
                    </a:srgbClr>
                  </a:outerShdw>
                </a:effectLst>
                <a:latin typeface="+mj-lt"/>
              </a:rPr>
              <a:t>Верхний предел</a:t>
            </a:r>
            <a:endParaRPr lang="ru-RU" sz="3600" dirty="0">
              <a:solidFill>
                <a:schemeClr val="tx2">
                  <a:lumMod val="50000"/>
                </a:schemeClr>
              </a:solidFill>
              <a:effectLst>
                <a:outerShdw blurRad="38100" dist="38100" dir="2700000" algn="tl">
                  <a:srgbClr val="000000">
                    <a:alpha val="43137"/>
                  </a:srgbClr>
                </a:outerShdw>
              </a:effectLst>
              <a:latin typeface="+mj-lt"/>
            </a:endParaRPr>
          </a:p>
        </p:txBody>
      </p:sp>
      <p:sp>
        <p:nvSpPr>
          <p:cNvPr id="3" name="Скругленная прямоугольная выноска 2"/>
          <p:cNvSpPr/>
          <p:nvPr/>
        </p:nvSpPr>
        <p:spPr>
          <a:xfrm>
            <a:off x="3492388" y="4509120"/>
            <a:ext cx="4472524" cy="2232248"/>
          </a:xfrm>
          <a:prstGeom prst="wedgeRoundRectCallout">
            <a:avLst>
              <a:gd name="adj1" fmla="val -42509"/>
              <a:gd name="adj2" fmla="val -192955"/>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Отдельные положения Конвенции предусматривают защиту до достижения 18 лет </a:t>
            </a:r>
            <a:r>
              <a:rPr lang="ru-RU" sz="2000" dirty="0" smtClean="0">
                <a:solidFill>
                  <a:schemeClr val="bg2">
                    <a:lumMod val="10000"/>
                  </a:schemeClr>
                </a:solidFill>
                <a:effectLst>
                  <a:outerShdw blurRad="38100" dist="38100" dir="2700000" algn="tl">
                    <a:srgbClr val="000000">
                      <a:alpha val="43137"/>
                    </a:srgbClr>
                  </a:outerShdw>
                </a:effectLst>
                <a:latin typeface="+mj-lt"/>
              </a:rPr>
              <a:t>вне связи </a:t>
            </a:r>
            <a:r>
              <a:rPr lang="ru-RU" sz="2000" dirty="0" smtClean="0">
                <a:solidFill>
                  <a:schemeClr val="bg2">
                    <a:lumMod val="10000"/>
                  </a:schemeClr>
                </a:solidFill>
                <a:latin typeface="+mj-lt"/>
              </a:rPr>
              <a:t>с  </a:t>
            </a:r>
            <a:r>
              <a:rPr lang="ru-RU" sz="2000" dirty="0">
                <a:solidFill>
                  <a:schemeClr val="bg2">
                    <a:lumMod val="10000"/>
                  </a:schemeClr>
                </a:solidFill>
                <a:latin typeface="+mj-lt"/>
              </a:rPr>
              <a:t>юридической </a:t>
            </a:r>
            <a:r>
              <a:rPr lang="ru-RU" sz="2000" dirty="0" smtClean="0">
                <a:solidFill>
                  <a:schemeClr val="bg2">
                    <a:lumMod val="10000"/>
                  </a:schemeClr>
                </a:solidFill>
                <a:latin typeface="+mj-lt"/>
              </a:rPr>
              <a:t>регламентацией совершеннолетия </a:t>
            </a:r>
            <a:r>
              <a:rPr lang="ru-RU" sz="2000" dirty="0">
                <a:solidFill>
                  <a:schemeClr val="bg2">
                    <a:lumMod val="10000"/>
                  </a:schemeClr>
                </a:solidFill>
                <a:latin typeface="+mj-lt"/>
              </a:rPr>
              <a:t>в национальном </a:t>
            </a:r>
            <a:r>
              <a:rPr lang="ru-RU" sz="2000" dirty="0" smtClean="0">
                <a:solidFill>
                  <a:schemeClr val="bg2">
                    <a:lumMod val="10000"/>
                  </a:schemeClr>
                </a:solidFill>
                <a:latin typeface="+mj-lt"/>
              </a:rPr>
              <a:t>законодательстве</a:t>
            </a:r>
            <a:endParaRPr lang="ru-RU" sz="2000" dirty="0">
              <a:solidFill>
                <a:schemeClr val="bg2">
                  <a:lumMod val="10000"/>
                </a:schemeClr>
              </a:solidFill>
              <a:latin typeface="+mj-lt"/>
            </a:endParaRPr>
          </a:p>
        </p:txBody>
      </p:sp>
      <p:sp>
        <p:nvSpPr>
          <p:cNvPr id="4" name="Скругленная прямоугольная выноска 3"/>
          <p:cNvSpPr/>
          <p:nvPr/>
        </p:nvSpPr>
        <p:spPr>
          <a:xfrm>
            <a:off x="972108" y="1988840"/>
            <a:ext cx="2520280" cy="1224136"/>
          </a:xfrm>
          <a:prstGeom prst="wedgeRoundRectCallout">
            <a:avLst>
              <a:gd name="adj1" fmla="val 52671"/>
              <a:gd name="adj2" fmla="val -102569"/>
              <a:gd name="adj3" fmla="val 16667"/>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a:solidFill>
                  <a:schemeClr val="bg2">
                    <a:lumMod val="10000"/>
                  </a:schemeClr>
                </a:solidFill>
                <a:latin typeface="+mj-lt"/>
              </a:rPr>
              <a:t>С</a:t>
            </a:r>
            <a:r>
              <a:rPr lang="ru-RU" sz="2200" dirty="0" smtClean="0">
                <a:solidFill>
                  <a:schemeClr val="bg2">
                    <a:lumMod val="10000"/>
                  </a:schemeClr>
                </a:solidFill>
                <a:latin typeface="+mj-lt"/>
              </a:rPr>
              <a:t>вязан </a:t>
            </a:r>
            <a:r>
              <a:rPr lang="ru-RU" sz="2200" dirty="0">
                <a:solidFill>
                  <a:schemeClr val="bg2">
                    <a:lumMod val="10000"/>
                  </a:schemeClr>
                </a:solidFill>
                <a:latin typeface="+mj-lt"/>
              </a:rPr>
              <a:t>с наступлением </a:t>
            </a:r>
            <a:r>
              <a:rPr lang="ru-RU" sz="2200" dirty="0" smtClean="0">
                <a:solidFill>
                  <a:schemeClr val="bg2">
                    <a:lumMod val="10000"/>
                  </a:schemeClr>
                </a:solidFill>
                <a:effectLst>
                  <a:outerShdw blurRad="38100" dist="38100" dir="2700000" algn="tl">
                    <a:srgbClr val="000000">
                      <a:alpha val="43137"/>
                    </a:srgbClr>
                  </a:outerShdw>
                </a:effectLst>
                <a:latin typeface="+mj-lt"/>
              </a:rPr>
              <a:t>совершеннолетия</a:t>
            </a:r>
            <a:endParaRPr lang="ru-RU" sz="2200" dirty="0">
              <a:solidFill>
                <a:schemeClr val="bg2">
                  <a:lumMod val="10000"/>
                </a:schemeClr>
              </a:solidFill>
              <a:effectLst>
                <a:outerShdw blurRad="38100" dist="38100" dir="2700000" algn="tl">
                  <a:srgbClr val="000000">
                    <a:alpha val="43137"/>
                  </a:srgbClr>
                </a:outerShdw>
              </a:effectLst>
              <a:latin typeface="+mj-lt"/>
            </a:endParaRPr>
          </a:p>
        </p:txBody>
      </p:sp>
      <p:sp>
        <p:nvSpPr>
          <p:cNvPr id="5" name="Скругленная прямоугольная выноска 4"/>
          <p:cNvSpPr/>
          <p:nvPr/>
        </p:nvSpPr>
        <p:spPr>
          <a:xfrm>
            <a:off x="4860032" y="1772816"/>
            <a:ext cx="4104457" cy="2016224"/>
          </a:xfrm>
          <a:prstGeom prst="wedgeRoundRectCallout">
            <a:avLst>
              <a:gd name="adj1" fmla="val -66256"/>
              <a:gd name="adj2" fmla="val -7285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2">
                    <a:lumMod val="10000"/>
                  </a:schemeClr>
                </a:solidFill>
                <a:latin typeface="+mj-lt"/>
              </a:rPr>
              <a:t>Достижение 18-летнего возраста  для  государств, в </a:t>
            </a:r>
            <a:r>
              <a:rPr lang="ru-RU" dirty="0">
                <a:solidFill>
                  <a:schemeClr val="bg2">
                    <a:lumMod val="10000"/>
                  </a:schemeClr>
                </a:solidFill>
                <a:latin typeface="+mj-lt"/>
              </a:rPr>
              <a:t>законодательстве которых </a:t>
            </a:r>
            <a:endParaRPr lang="ru-RU" dirty="0" smtClean="0">
              <a:solidFill>
                <a:schemeClr val="bg2">
                  <a:lumMod val="10000"/>
                </a:schemeClr>
              </a:solidFill>
              <a:latin typeface="+mj-lt"/>
            </a:endParaRPr>
          </a:p>
          <a:p>
            <a:pPr marL="342900" indent="-342900" algn="ctr">
              <a:buFont typeface="Wingdings" panose="05000000000000000000" pitchFamily="2" charset="2"/>
              <a:buChar char="ü"/>
            </a:pPr>
            <a:r>
              <a:rPr lang="ru-RU" dirty="0" smtClean="0">
                <a:solidFill>
                  <a:schemeClr val="bg2">
                    <a:lumMod val="10000"/>
                  </a:schemeClr>
                </a:solidFill>
                <a:latin typeface="+mj-lt"/>
              </a:rPr>
              <a:t>отсутствует общее понятие «совершеннолетие»</a:t>
            </a:r>
          </a:p>
          <a:p>
            <a:pPr marL="342900" indent="-342900" algn="ctr">
              <a:buFont typeface="Wingdings" panose="05000000000000000000" pitchFamily="2" charset="2"/>
              <a:buChar char="ü"/>
            </a:pPr>
            <a:r>
              <a:rPr lang="ru-RU" dirty="0">
                <a:solidFill>
                  <a:schemeClr val="bg2">
                    <a:lumMod val="10000"/>
                  </a:schemeClr>
                </a:solidFill>
                <a:latin typeface="+mj-lt"/>
              </a:rPr>
              <a:t>н</a:t>
            </a:r>
            <a:r>
              <a:rPr lang="ru-RU" dirty="0" smtClean="0">
                <a:solidFill>
                  <a:schemeClr val="bg2">
                    <a:lumMod val="10000"/>
                  </a:schemeClr>
                </a:solidFill>
                <a:latin typeface="+mj-lt"/>
              </a:rPr>
              <a:t>аступление совершеннолетия не связано с возрастом </a:t>
            </a:r>
            <a:endParaRPr lang="ru-RU" dirty="0">
              <a:solidFill>
                <a:schemeClr val="bg2">
                  <a:lumMod val="10000"/>
                </a:schemeClr>
              </a:solidFill>
              <a:latin typeface="+mj-lt"/>
            </a:endParaRPr>
          </a:p>
        </p:txBody>
      </p:sp>
      <p:sp>
        <p:nvSpPr>
          <p:cNvPr id="7" name="Скругленная прямоугольная выноска 6"/>
          <p:cNvSpPr/>
          <p:nvPr/>
        </p:nvSpPr>
        <p:spPr>
          <a:xfrm>
            <a:off x="395536" y="4077072"/>
            <a:ext cx="2664296" cy="1944216"/>
          </a:xfrm>
          <a:prstGeom prst="wedgeRoundRectCallout">
            <a:avLst>
              <a:gd name="adj1" fmla="val -1467"/>
              <a:gd name="adj2" fmla="val -97701"/>
              <a:gd name="adj3" fmla="val 16667"/>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effectLst>
                  <a:outerShdw blurRad="38100" dist="38100" dir="2700000" algn="tl">
                    <a:srgbClr val="000000">
                      <a:alpha val="43137"/>
                    </a:srgbClr>
                  </a:outerShdw>
                </a:effectLst>
                <a:latin typeface="+mj-lt"/>
              </a:rPr>
              <a:t>Эмансипация</a:t>
            </a:r>
            <a:r>
              <a:rPr lang="ru-RU" sz="2000" dirty="0" smtClean="0">
                <a:solidFill>
                  <a:schemeClr val="bg2">
                    <a:lumMod val="10000"/>
                  </a:schemeClr>
                </a:solidFill>
                <a:latin typeface="+mj-lt"/>
              </a:rPr>
              <a:t>, предусмотренная российским законодательством,</a:t>
            </a:r>
          </a:p>
          <a:p>
            <a:pPr algn="ctr"/>
            <a:r>
              <a:rPr lang="ru-RU" sz="2000" dirty="0" smtClean="0">
                <a:solidFill>
                  <a:schemeClr val="bg2">
                    <a:lumMod val="10000"/>
                  </a:schemeClr>
                </a:solidFill>
                <a:latin typeface="+mj-lt"/>
              </a:rPr>
              <a:t> </a:t>
            </a:r>
            <a:r>
              <a:rPr lang="ru-RU" sz="2000" u="sng" dirty="0" smtClean="0">
                <a:solidFill>
                  <a:schemeClr val="bg2">
                    <a:lumMod val="10000"/>
                  </a:schemeClr>
                </a:solidFill>
                <a:latin typeface="+mj-lt"/>
              </a:rPr>
              <a:t>не влечет</a:t>
            </a:r>
            <a:r>
              <a:rPr lang="ru-RU" sz="2000" dirty="0" smtClean="0">
                <a:solidFill>
                  <a:schemeClr val="bg2">
                    <a:lumMod val="10000"/>
                  </a:schemeClr>
                </a:solidFill>
                <a:latin typeface="+mj-lt"/>
              </a:rPr>
              <a:t> утрату статуса  «ребенок»</a:t>
            </a:r>
            <a:endParaRPr lang="ru-RU" sz="2000" dirty="0">
              <a:solidFill>
                <a:schemeClr val="bg2">
                  <a:lumMod val="10000"/>
                </a:schemeClr>
              </a:solidFill>
              <a:latin typeface="+mj-lt"/>
            </a:endParaRPr>
          </a:p>
        </p:txBody>
      </p:sp>
    </p:spTree>
    <p:extLst>
      <p:ext uri="{BB962C8B-B14F-4D97-AF65-F5344CB8AC3E}">
        <p14:creationId xmlns:p14="http://schemas.microsoft.com/office/powerpoint/2010/main" val="320194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683568" y="692696"/>
            <a:ext cx="7776864" cy="792088"/>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bg2">
                    <a:lumMod val="10000"/>
                  </a:schemeClr>
                </a:solidFill>
                <a:effectLst>
                  <a:outerShdw blurRad="38100" dist="38100" dir="2700000" algn="tl">
                    <a:srgbClr val="000000">
                      <a:alpha val="43137"/>
                    </a:srgbClr>
                  </a:outerShdw>
                </a:effectLst>
              </a:rPr>
              <a:t>Значение конвенционного определения</a:t>
            </a:r>
            <a:endParaRPr lang="ru-RU" sz="2800" dirty="0">
              <a:solidFill>
                <a:schemeClr val="bg2">
                  <a:lumMod val="10000"/>
                </a:schemeClr>
              </a:solidFill>
              <a:effectLst>
                <a:outerShdw blurRad="38100" dist="38100" dir="2700000" algn="tl">
                  <a:srgbClr val="000000">
                    <a:alpha val="43137"/>
                  </a:srgbClr>
                </a:outerShdw>
              </a:effectLst>
            </a:endParaRPr>
          </a:p>
        </p:txBody>
      </p:sp>
      <p:sp>
        <p:nvSpPr>
          <p:cNvPr id="3" name="Скругленный прямоугольник 2"/>
          <p:cNvSpPr/>
          <p:nvPr/>
        </p:nvSpPr>
        <p:spPr>
          <a:xfrm>
            <a:off x="2204920" y="1700808"/>
            <a:ext cx="6264696" cy="86409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2">
                    <a:lumMod val="10000"/>
                  </a:schemeClr>
                </a:solidFill>
                <a:latin typeface="+mj-lt"/>
              </a:rPr>
              <a:t>Заложило основу унификации определения понятия «ребенок»</a:t>
            </a:r>
            <a:endParaRPr lang="ru-RU" sz="2400" dirty="0">
              <a:solidFill>
                <a:schemeClr val="bg2">
                  <a:lumMod val="10000"/>
                </a:schemeClr>
              </a:solidFill>
              <a:latin typeface="+mj-lt"/>
            </a:endParaRPr>
          </a:p>
        </p:txBody>
      </p:sp>
      <p:sp>
        <p:nvSpPr>
          <p:cNvPr id="4" name="Скругленный прямоугольник 3"/>
          <p:cNvSpPr/>
          <p:nvPr/>
        </p:nvSpPr>
        <p:spPr>
          <a:xfrm>
            <a:off x="5076056" y="2860168"/>
            <a:ext cx="3816424" cy="86409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latin typeface="+mj-lt"/>
              </a:rPr>
              <a:t>на </a:t>
            </a:r>
            <a:r>
              <a:rPr lang="ru-RU" sz="2000" dirty="0">
                <a:solidFill>
                  <a:schemeClr val="bg2">
                    <a:lumMod val="10000"/>
                  </a:schemeClr>
                </a:solidFill>
                <a:latin typeface="+mj-lt"/>
              </a:rPr>
              <a:t>национальном </a:t>
            </a:r>
            <a:r>
              <a:rPr lang="ru-RU" sz="2000" dirty="0" smtClean="0">
                <a:solidFill>
                  <a:schemeClr val="bg2">
                    <a:lumMod val="10000"/>
                  </a:schemeClr>
                </a:solidFill>
                <a:latin typeface="+mj-lt"/>
              </a:rPr>
              <a:t>уровне</a:t>
            </a:r>
            <a:endParaRPr lang="ru-RU" sz="2000" dirty="0">
              <a:solidFill>
                <a:schemeClr val="bg2">
                  <a:lumMod val="10000"/>
                </a:schemeClr>
              </a:solidFill>
              <a:latin typeface="+mj-lt"/>
            </a:endParaRPr>
          </a:p>
          <a:p>
            <a:pPr algn="ctr"/>
            <a:endParaRPr lang="ru-RU" dirty="0">
              <a:solidFill>
                <a:schemeClr val="bg2">
                  <a:lumMod val="10000"/>
                </a:schemeClr>
              </a:solidFill>
              <a:latin typeface="+mj-lt"/>
            </a:endParaRPr>
          </a:p>
        </p:txBody>
      </p:sp>
      <p:sp>
        <p:nvSpPr>
          <p:cNvPr id="5" name="Скругленный прямоугольник 4"/>
          <p:cNvSpPr/>
          <p:nvPr/>
        </p:nvSpPr>
        <p:spPr>
          <a:xfrm>
            <a:off x="323528" y="2852936"/>
            <a:ext cx="3861612" cy="864096"/>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rPr>
              <a:t>н</a:t>
            </a:r>
            <a:r>
              <a:rPr lang="ru-RU" sz="2000" dirty="0" smtClean="0">
                <a:solidFill>
                  <a:schemeClr val="bg2">
                    <a:lumMod val="10000"/>
                  </a:schemeClr>
                </a:solidFill>
              </a:rPr>
              <a:t>а международном уровне</a:t>
            </a:r>
            <a:endParaRPr lang="ru-RU" sz="2000" dirty="0">
              <a:solidFill>
                <a:schemeClr val="bg2">
                  <a:lumMod val="10000"/>
                </a:schemeClr>
              </a:solidFill>
            </a:endParaRPr>
          </a:p>
        </p:txBody>
      </p:sp>
      <p:sp>
        <p:nvSpPr>
          <p:cNvPr id="6" name="Выгнутая вправо стрелка 5"/>
          <p:cNvSpPr/>
          <p:nvPr/>
        </p:nvSpPr>
        <p:spPr>
          <a:xfrm>
            <a:off x="8460432" y="1088740"/>
            <a:ext cx="576064" cy="1188132"/>
          </a:xfrm>
          <a:prstGeom prst="curvedLef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cxnSp>
        <p:nvCxnSpPr>
          <p:cNvPr id="9" name="Прямая со стрелкой 8"/>
          <p:cNvCxnSpPr/>
          <p:nvPr/>
        </p:nvCxnSpPr>
        <p:spPr>
          <a:xfrm flipH="1">
            <a:off x="2627784" y="2564904"/>
            <a:ext cx="86409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Скругленный прямоугольник 11"/>
          <p:cNvSpPr/>
          <p:nvPr/>
        </p:nvSpPr>
        <p:spPr>
          <a:xfrm>
            <a:off x="323528" y="4077072"/>
            <a:ext cx="3861612"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ü"/>
            </a:pPr>
            <a:r>
              <a:rPr lang="ru-RU" dirty="0">
                <a:solidFill>
                  <a:schemeClr val="bg2">
                    <a:lumMod val="10000"/>
                  </a:schemeClr>
                </a:solidFill>
                <a:latin typeface="+mj-lt"/>
              </a:rPr>
              <a:t>введение в нормативные правовые акты как родового понятия </a:t>
            </a:r>
          </a:p>
        </p:txBody>
      </p:sp>
      <p:cxnSp>
        <p:nvCxnSpPr>
          <p:cNvPr id="11" name="Прямая со стрелкой 10"/>
          <p:cNvCxnSpPr/>
          <p:nvPr/>
        </p:nvCxnSpPr>
        <p:spPr>
          <a:xfrm>
            <a:off x="6516216" y="2564904"/>
            <a:ext cx="576064" cy="295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a:off x="5076056" y="4077072"/>
            <a:ext cx="3816424" cy="936104"/>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ü"/>
            </a:pPr>
            <a:r>
              <a:rPr lang="ru-RU" dirty="0">
                <a:solidFill>
                  <a:schemeClr val="bg2">
                    <a:lumMod val="10000"/>
                  </a:schemeClr>
                </a:solidFill>
                <a:latin typeface="+mj-lt"/>
              </a:rPr>
              <a:t>в</a:t>
            </a:r>
            <a:r>
              <a:rPr lang="ru-RU" dirty="0" smtClean="0">
                <a:solidFill>
                  <a:schemeClr val="bg2">
                    <a:lumMod val="10000"/>
                  </a:schemeClr>
                </a:solidFill>
                <a:latin typeface="+mj-lt"/>
              </a:rPr>
              <a:t>ведение в нормативные правовые акты как родового понятия </a:t>
            </a:r>
            <a:endParaRPr lang="ru-RU" dirty="0">
              <a:solidFill>
                <a:schemeClr val="bg2">
                  <a:lumMod val="10000"/>
                </a:schemeClr>
              </a:solidFill>
              <a:latin typeface="+mj-lt"/>
            </a:endParaRPr>
          </a:p>
        </p:txBody>
      </p:sp>
      <p:sp>
        <p:nvSpPr>
          <p:cNvPr id="14" name="Скругленный прямоугольник 13"/>
          <p:cNvSpPr/>
          <p:nvPr/>
        </p:nvSpPr>
        <p:spPr>
          <a:xfrm>
            <a:off x="323528" y="5301208"/>
            <a:ext cx="3861612" cy="1296144"/>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ü"/>
            </a:pPr>
            <a:r>
              <a:rPr lang="ru-RU" dirty="0" smtClean="0">
                <a:solidFill>
                  <a:schemeClr val="bg2">
                    <a:lumMod val="10000"/>
                  </a:schemeClr>
                </a:solidFill>
                <a:latin typeface="+mj-lt"/>
              </a:rPr>
              <a:t>заключение </a:t>
            </a:r>
            <a:r>
              <a:rPr lang="ru-RU" dirty="0">
                <a:solidFill>
                  <a:schemeClr val="bg2">
                    <a:lumMod val="10000"/>
                  </a:schemeClr>
                </a:solidFill>
                <a:latin typeface="+mj-lt"/>
              </a:rPr>
              <a:t>государствами-участниками </a:t>
            </a:r>
            <a:r>
              <a:rPr lang="ru-RU" dirty="0" smtClean="0">
                <a:solidFill>
                  <a:schemeClr val="bg2">
                    <a:lumMod val="10000"/>
                  </a:schemeClr>
                </a:solidFill>
                <a:latin typeface="+mj-lt"/>
              </a:rPr>
              <a:t>международных договоров с учетом данного определения</a:t>
            </a:r>
            <a:endParaRPr lang="ru-RU" dirty="0">
              <a:solidFill>
                <a:schemeClr val="bg2">
                  <a:lumMod val="10000"/>
                </a:schemeClr>
              </a:solidFill>
            </a:endParaRPr>
          </a:p>
        </p:txBody>
      </p:sp>
      <p:sp>
        <p:nvSpPr>
          <p:cNvPr id="15" name="Скругленный прямоугольник 14"/>
          <p:cNvSpPr/>
          <p:nvPr/>
        </p:nvSpPr>
        <p:spPr>
          <a:xfrm>
            <a:off x="5076056" y="5301208"/>
            <a:ext cx="3816424" cy="129614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ü"/>
            </a:pPr>
            <a:r>
              <a:rPr lang="ru-RU" dirty="0" smtClean="0">
                <a:solidFill>
                  <a:schemeClr val="bg2">
                    <a:lumMod val="10000"/>
                  </a:schemeClr>
                </a:solidFill>
                <a:latin typeface="+mj-lt"/>
              </a:rPr>
              <a:t>установление 18-летнего возраста для достижения совершеннолетия</a:t>
            </a:r>
            <a:endParaRPr lang="ru-RU" dirty="0">
              <a:solidFill>
                <a:schemeClr val="bg2">
                  <a:lumMod val="10000"/>
                </a:schemeClr>
              </a:solidFill>
              <a:latin typeface="+mj-lt"/>
            </a:endParaRPr>
          </a:p>
        </p:txBody>
      </p:sp>
    </p:spTree>
    <p:extLst>
      <p:ext uri="{BB962C8B-B14F-4D97-AF65-F5344CB8AC3E}">
        <p14:creationId xmlns:p14="http://schemas.microsoft.com/office/powerpoint/2010/main" val="220893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12" grpId="0" animBg="1"/>
      <p:bldP spid="13"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115616" y="404664"/>
            <a:ext cx="6984776" cy="1008112"/>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bg2">
                    <a:lumMod val="10000"/>
                  </a:schemeClr>
                </a:solidFill>
                <a:effectLst>
                  <a:outerShdw blurRad="38100" dist="38100" dir="2700000" algn="tl">
                    <a:srgbClr val="000000">
                      <a:alpha val="43137"/>
                    </a:srgbClr>
                  </a:outerShdw>
                </a:effectLst>
                <a:latin typeface="+mj-lt"/>
              </a:rPr>
              <a:t>Классификация прав, закрепленных в  Конвенции о правах ребенка</a:t>
            </a:r>
            <a:endParaRPr lang="ru-RU" sz="2800" dirty="0">
              <a:solidFill>
                <a:schemeClr val="bg2">
                  <a:lumMod val="10000"/>
                </a:schemeClr>
              </a:solidFill>
              <a:effectLst>
                <a:outerShdw blurRad="38100" dist="38100" dir="2700000" algn="tl">
                  <a:srgbClr val="000000">
                    <a:alpha val="43137"/>
                  </a:srgbClr>
                </a:outerShdw>
              </a:effectLst>
              <a:latin typeface="+mj-lt"/>
            </a:endParaRPr>
          </a:p>
        </p:txBody>
      </p:sp>
      <p:sp>
        <p:nvSpPr>
          <p:cNvPr id="3" name="Скругленный прямоугольник 2"/>
          <p:cNvSpPr/>
          <p:nvPr/>
        </p:nvSpPr>
        <p:spPr>
          <a:xfrm>
            <a:off x="76190" y="1772816"/>
            <a:ext cx="3456384" cy="338437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AutoNum type="arabicPeriod"/>
            </a:pPr>
            <a:r>
              <a:rPr lang="ru-RU" sz="2000" dirty="0" smtClean="0">
                <a:solidFill>
                  <a:schemeClr val="bg2">
                    <a:lumMod val="10000"/>
                  </a:schemeClr>
                </a:solidFill>
                <a:effectLst>
                  <a:outerShdw blurRad="38100" dist="38100" dir="2700000" algn="tl">
                    <a:srgbClr val="000000">
                      <a:alpha val="43137"/>
                    </a:srgbClr>
                  </a:outerShdw>
                </a:effectLst>
                <a:latin typeface="+mj-lt"/>
              </a:rPr>
              <a:t>Ребенок – уязвимое существо</a:t>
            </a:r>
          </a:p>
          <a:p>
            <a:pPr marL="342900" indent="-342900" algn="ctr">
              <a:buFont typeface="Wingdings" panose="05000000000000000000" pitchFamily="2" charset="2"/>
              <a:buChar char="ü"/>
            </a:pPr>
            <a:r>
              <a:rPr lang="ru-RU" dirty="0">
                <a:solidFill>
                  <a:schemeClr val="bg2">
                    <a:lumMod val="10000"/>
                  </a:schemeClr>
                </a:solidFill>
                <a:latin typeface="+mj-lt"/>
              </a:rPr>
              <a:t>«ввиду его физической и умственной незрелости, нуждается в специальной охране и заботе, включая надлежащую правовую защиту» (п. 9 преамбулы</a:t>
            </a:r>
            <a:r>
              <a:rPr lang="ru-RU" dirty="0" smtClean="0">
                <a:solidFill>
                  <a:schemeClr val="bg2">
                    <a:lumMod val="10000"/>
                  </a:schemeClr>
                </a:solidFill>
                <a:latin typeface="+mj-lt"/>
              </a:rPr>
              <a:t>)</a:t>
            </a:r>
          </a:p>
          <a:p>
            <a:pPr marL="342900" indent="-342900" algn="ctr">
              <a:buFont typeface="Wingdings" panose="05000000000000000000" pitchFamily="2" charset="2"/>
              <a:buChar char="ü"/>
            </a:pPr>
            <a:r>
              <a:rPr lang="ru-RU" dirty="0" smtClean="0">
                <a:solidFill>
                  <a:schemeClr val="bg2">
                    <a:lumMod val="10000"/>
                  </a:schemeClr>
                </a:solidFill>
                <a:latin typeface="+mj-lt"/>
              </a:rPr>
              <a:t>«</a:t>
            </a:r>
            <a:r>
              <a:rPr lang="ru-RU" dirty="0">
                <a:solidFill>
                  <a:schemeClr val="bg2">
                    <a:lumMod val="10000"/>
                  </a:schemeClr>
                </a:solidFill>
                <a:latin typeface="+mj-lt"/>
              </a:rPr>
              <a:t>дети имеют право на особую заботу и помощь» (п. 4 преамбулы).</a:t>
            </a:r>
          </a:p>
        </p:txBody>
      </p:sp>
      <p:sp>
        <p:nvSpPr>
          <p:cNvPr id="4" name="Скругленный прямоугольник 3"/>
          <p:cNvSpPr/>
          <p:nvPr/>
        </p:nvSpPr>
        <p:spPr>
          <a:xfrm>
            <a:off x="4355976" y="1772816"/>
            <a:ext cx="4608512" cy="410445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effectLst>
                  <a:outerShdw blurRad="38100" dist="38100" dir="2700000" algn="tl">
                    <a:srgbClr val="000000">
                      <a:alpha val="43137"/>
                    </a:srgbClr>
                  </a:outerShdw>
                </a:effectLst>
                <a:latin typeface="+mj-lt"/>
              </a:rPr>
              <a:t>2. Ребенок </a:t>
            </a:r>
            <a:r>
              <a:rPr lang="ru-RU" sz="2000" dirty="0">
                <a:solidFill>
                  <a:schemeClr val="tx1"/>
                </a:solidFill>
                <a:effectLst>
                  <a:outerShdw blurRad="38100" dist="38100" dir="2700000" algn="tl">
                    <a:srgbClr val="000000">
                      <a:alpha val="43137"/>
                    </a:srgbClr>
                  </a:outerShdw>
                </a:effectLst>
                <a:latin typeface="+mj-lt"/>
              </a:rPr>
              <a:t>– семья – </a:t>
            </a:r>
            <a:r>
              <a:rPr lang="ru-RU" sz="2000" dirty="0" smtClean="0">
                <a:solidFill>
                  <a:schemeClr val="bg2">
                    <a:lumMod val="10000"/>
                  </a:schemeClr>
                </a:solidFill>
                <a:effectLst>
                  <a:outerShdw blurRad="38100" dist="38100" dir="2700000" algn="tl">
                    <a:srgbClr val="000000">
                      <a:alpha val="43137"/>
                    </a:srgbClr>
                  </a:outerShdw>
                </a:effectLst>
                <a:latin typeface="+mj-lt"/>
              </a:rPr>
              <a:t>государство</a:t>
            </a:r>
          </a:p>
          <a:p>
            <a:pPr marL="285750" indent="-285750" algn="ctr">
              <a:buFont typeface="Wingdings" panose="05000000000000000000" pitchFamily="2" charset="2"/>
              <a:buChar char="ü"/>
            </a:pPr>
            <a:r>
              <a:rPr lang="ru-RU" dirty="0" smtClean="0">
                <a:solidFill>
                  <a:schemeClr val="bg2">
                    <a:lumMod val="10000"/>
                  </a:schemeClr>
                </a:solidFill>
                <a:latin typeface="+mj-lt"/>
              </a:rPr>
              <a:t>«</a:t>
            </a:r>
            <a:r>
              <a:rPr lang="ru-RU" dirty="0">
                <a:solidFill>
                  <a:schemeClr val="bg2">
                    <a:lumMod val="10000"/>
                  </a:schemeClr>
                </a:solidFill>
                <a:latin typeface="+mj-lt"/>
              </a:rPr>
              <a:t>ребенку для полного и гармоничного развития его </a:t>
            </a:r>
            <a:r>
              <a:rPr lang="ru-RU" u="sng" dirty="0">
                <a:solidFill>
                  <a:schemeClr val="bg2">
                    <a:lumMod val="10000"/>
                  </a:schemeClr>
                </a:solidFill>
                <a:latin typeface="+mj-lt"/>
              </a:rPr>
              <a:t>личности</a:t>
            </a:r>
            <a:r>
              <a:rPr lang="ru-RU" dirty="0">
                <a:solidFill>
                  <a:schemeClr val="bg2">
                    <a:lumMod val="10000"/>
                  </a:schemeClr>
                </a:solidFill>
                <a:latin typeface="+mj-lt"/>
              </a:rPr>
              <a:t> необходимо расти в семейном окружении</a:t>
            </a:r>
            <a:r>
              <a:rPr lang="ru-RU" dirty="0" smtClean="0">
                <a:solidFill>
                  <a:schemeClr val="bg2">
                    <a:lumMod val="10000"/>
                  </a:schemeClr>
                </a:solidFill>
                <a:latin typeface="+mj-lt"/>
              </a:rPr>
              <a:t>» (</a:t>
            </a:r>
            <a:r>
              <a:rPr lang="ru-RU" dirty="0">
                <a:solidFill>
                  <a:schemeClr val="bg2">
                    <a:lumMod val="10000"/>
                  </a:schemeClr>
                </a:solidFill>
                <a:latin typeface="+mj-lt"/>
              </a:rPr>
              <a:t>п. 6 </a:t>
            </a:r>
            <a:r>
              <a:rPr lang="ru-RU" dirty="0" smtClean="0">
                <a:solidFill>
                  <a:schemeClr val="bg2">
                    <a:lumMod val="10000"/>
                  </a:schemeClr>
                </a:solidFill>
                <a:latin typeface="+mj-lt"/>
              </a:rPr>
              <a:t>преамбулы) </a:t>
            </a:r>
          </a:p>
          <a:p>
            <a:pPr marL="285750" indent="-285750" algn="ctr">
              <a:buFont typeface="Wingdings" panose="05000000000000000000" pitchFamily="2" charset="2"/>
              <a:buChar char="ü"/>
            </a:pPr>
            <a:r>
              <a:rPr lang="ru-RU" dirty="0" smtClean="0">
                <a:solidFill>
                  <a:schemeClr val="bg2">
                    <a:lumMod val="10000"/>
                  </a:schemeClr>
                </a:solidFill>
                <a:latin typeface="+mj-lt"/>
              </a:rPr>
              <a:t>семья должна подготовить </a:t>
            </a:r>
            <a:r>
              <a:rPr lang="ru-RU" dirty="0">
                <a:solidFill>
                  <a:schemeClr val="bg2">
                    <a:lumMod val="10000"/>
                  </a:schemeClr>
                </a:solidFill>
                <a:latin typeface="+mj-lt"/>
              </a:rPr>
              <a:t>ребенка </a:t>
            </a:r>
            <a:endParaRPr lang="ru-RU" dirty="0" smtClean="0">
              <a:solidFill>
                <a:schemeClr val="bg2">
                  <a:lumMod val="10000"/>
                </a:schemeClr>
              </a:solidFill>
              <a:latin typeface="+mj-lt"/>
            </a:endParaRPr>
          </a:p>
          <a:p>
            <a:pPr algn="ctr"/>
            <a:r>
              <a:rPr lang="ru-RU" dirty="0" smtClean="0">
                <a:solidFill>
                  <a:schemeClr val="bg2">
                    <a:lumMod val="10000"/>
                  </a:schemeClr>
                </a:solidFill>
                <a:latin typeface="+mj-lt"/>
              </a:rPr>
              <a:t>«</a:t>
            </a:r>
            <a:r>
              <a:rPr lang="ru-RU" dirty="0">
                <a:solidFill>
                  <a:schemeClr val="bg2">
                    <a:lumMod val="10000"/>
                  </a:schemeClr>
                </a:solidFill>
                <a:latin typeface="+mj-lt"/>
              </a:rPr>
              <a:t>к самостоятельной жизни в обществе» и воспитать «в духе идеалов, провозглашенных в Уставе ООН, и особенно в духе мира, достоинства, терпимости, свободы, равенства и солидарности» (п. 7 преамбулы). </a:t>
            </a:r>
          </a:p>
          <a:p>
            <a:pPr algn="ctr"/>
            <a:endParaRPr lang="ru-RU" dirty="0">
              <a:solidFill>
                <a:schemeClr val="tx1"/>
              </a:solidFill>
              <a:latin typeface="+mj-lt"/>
            </a:endParaRPr>
          </a:p>
        </p:txBody>
      </p:sp>
      <p:sp>
        <p:nvSpPr>
          <p:cNvPr id="5" name="Скругленный прямоугольник 4"/>
          <p:cNvSpPr/>
          <p:nvPr/>
        </p:nvSpPr>
        <p:spPr>
          <a:xfrm>
            <a:off x="1977123" y="5661248"/>
            <a:ext cx="2448272" cy="1008112"/>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chemeClr val="tx1"/>
                </a:solidFill>
                <a:latin typeface="+mj-lt"/>
              </a:rPr>
              <a:t>3. </a:t>
            </a:r>
            <a:r>
              <a:rPr lang="ru-RU" sz="2200" dirty="0" smtClean="0">
                <a:solidFill>
                  <a:schemeClr val="tx1"/>
                </a:solidFill>
                <a:effectLst>
                  <a:outerShdw blurRad="38100" dist="38100" dir="2700000" algn="tl">
                    <a:srgbClr val="000000">
                      <a:alpha val="43137"/>
                    </a:srgbClr>
                  </a:outerShdw>
                </a:effectLst>
                <a:latin typeface="+mj-lt"/>
              </a:rPr>
              <a:t>Ребенок – член общества</a:t>
            </a:r>
            <a:endParaRPr lang="ru-RU" sz="2200" dirty="0">
              <a:solidFill>
                <a:schemeClr val="tx1"/>
              </a:solidFill>
              <a:effectLst>
                <a:outerShdw blurRad="38100" dist="38100" dir="2700000" algn="tl">
                  <a:srgbClr val="000000">
                    <a:alpha val="43137"/>
                  </a:srgbClr>
                </a:outerShdw>
              </a:effectLst>
              <a:latin typeface="+mj-lt"/>
            </a:endParaRPr>
          </a:p>
        </p:txBody>
      </p:sp>
      <p:cxnSp>
        <p:nvCxnSpPr>
          <p:cNvPr id="7" name="Прямая со стрелкой 6"/>
          <p:cNvCxnSpPr/>
          <p:nvPr/>
        </p:nvCxnSpPr>
        <p:spPr>
          <a:xfrm flipH="1">
            <a:off x="1804382" y="1412776"/>
            <a:ext cx="67938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endCxn id="4" idx="0"/>
          </p:cNvCxnSpPr>
          <p:nvPr/>
        </p:nvCxnSpPr>
        <p:spPr>
          <a:xfrm>
            <a:off x="5580112" y="1412776"/>
            <a:ext cx="108012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3923928" y="1412776"/>
            <a:ext cx="0" cy="4248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199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683568" y="435247"/>
            <a:ext cx="7704856" cy="72008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bg2">
                    <a:lumMod val="10000"/>
                  </a:schemeClr>
                </a:solidFill>
                <a:effectLst>
                  <a:outerShdw blurRad="38100" dist="38100" dir="2700000" algn="tl">
                    <a:srgbClr val="000000">
                      <a:alpha val="43137"/>
                    </a:srgbClr>
                  </a:outerShdw>
                </a:effectLst>
              </a:rPr>
              <a:t>Ребенок – уязвимое существо</a:t>
            </a:r>
            <a:endParaRPr lang="ru-RU" sz="2800" dirty="0">
              <a:solidFill>
                <a:schemeClr val="bg2">
                  <a:lumMod val="10000"/>
                </a:schemeClr>
              </a:solidFill>
              <a:effectLst>
                <a:outerShdw blurRad="38100" dist="38100" dir="2700000" algn="tl">
                  <a:srgbClr val="000000">
                    <a:alpha val="43137"/>
                  </a:srgbClr>
                </a:outerShdw>
              </a:effectLst>
            </a:endParaRPr>
          </a:p>
        </p:txBody>
      </p:sp>
      <p:sp>
        <p:nvSpPr>
          <p:cNvPr id="3" name="Скругленный прямоугольник 2"/>
          <p:cNvSpPr/>
          <p:nvPr/>
        </p:nvSpPr>
        <p:spPr>
          <a:xfrm>
            <a:off x="143508" y="2060848"/>
            <a:ext cx="3924436" cy="100811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latin typeface="+mj-lt"/>
              </a:rPr>
              <a:t>право ребенка на пользование наиболее совершенными услугами системы здравоохранения (ст. 24)</a:t>
            </a:r>
          </a:p>
        </p:txBody>
      </p:sp>
      <p:sp>
        <p:nvSpPr>
          <p:cNvPr id="4" name="Скругленный прямоугольник 3"/>
          <p:cNvSpPr/>
          <p:nvPr/>
        </p:nvSpPr>
        <p:spPr>
          <a:xfrm>
            <a:off x="147614" y="3352361"/>
            <a:ext cx="3924436" cy="72934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latin typeface="+mj-lt"/>
              </a:rPr>
              <a:t>право пользования благами социального обеспечения (ст. 26)</a:t>
            </a:r>
          </a:p>
        </p:txBody>
      </p:sp>
      <p:sp>
        <p:nvSpPr>
          <p:cNvPr id="5" name="Скругленный прямоугольник 4"/>
          <p:cNvSpPr/>
          <p:nvPr/>
        </p:nvSpPr>
        <p:spPr>
          <a:xfrm>
            <a:off x="143508" y="4365104"/>
            <a:ext cx="3928541" cy="143908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latin typeface="+mj-lt"/>
              </a:rPr>
              <a:t>право ребенка на уровень жизни, необходимый для физического, умственного, духовного, нравственного и социального развития (ст. 27</a:t>
            </a:r>
            <a:r>
              <a:rPr lang="ru-RU" dirty="0" smtClean="0">
                <a:solidFill>
                  <a:schemeClr val="bg2">
                    <a:lumMod val="10000"/>
                  </a:schemeClr>
                </a:solidFill>
                <a:latin typeface="+mj-lt"/>
              </a:rPr>
              <a:t>)</a:t>
            </a:r>
            <a:endParaRPr lang="ru-RU" dirty="0">
              <a:solidFill>
                <a:schemeClr val="bg2">
                  <a:lumMod val="10000"/>
                </a:schemeClr>
              </a:solidFill>
              <a:latin typeface="+mj-lt"/>
            </a:endParaRPr>
          </a:p>
        </p:txBody>
      </p:sp>
      <p:sp>
        <p:nvSpPr>
          <p:cNvPr id="6" name="Скругленный прямоугольник 5"/>
          <p:cNvSpPr/>
          <p:nvPr/>
        </p:nvSpPr>
        <p:spPr>
          <a:xfrm>
            <a:off x="4770022" y="2060848"/>
            <a:ext cx="4271086" cy="100811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2">
                    <a:lumMod val="10000"/>
                  </a:schemeClr>
                </a:solidFill>
                <a:latin typeface="+mj-lt"/>
              </a:rPr>
              <a:t>обязанность защитить ребенка от </a:t>
            </a:r>
            <a:r>
              <a:rPr lang="ru-RU" dirty="0">
                <a:solidFill>
                  <a:schemeClr val="bg2">
                    <a:lumMod val="10000"/>
                  </a:schemeClr>
                </a:solidFill>
                <a:latin typeface="+mj-lt"/>
              </a:rPr>
              <a:t>употребления наркотических средств и психотропных веществ (ст. 33)</a:t>
            </a:r>
          </a:p>
        </p:txBody>
      </p:sp>
      <p:sp>
        <p:nvSpPr>
          <p:cNvPr id="7" name="Скругленный прямоугольник 6"/>
          <p:cNvSpPr/>
          <p:nvPr/>
        </p:nvSpPr>
        <p:spPr>
          <a:xfrm>
            <a:off x="143508" y="6071876"/>
            <a:ext cx="3924437" cy="57606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latin typeface="+mj-lt"/>
              </a:rPr>
              <a:t>право на защиту от экономической эксплуатации (ст. 32)</a:t>
            </a:r>
          </a:p>
        </p:txBody>
      </p:sp>
      <p:sp>
        <p:nvSpPr>
          <p:cNvPr id="9" name="Скругленный прямоугольник 8"/>
          <p:cNvSpPr/>
          <p:nvPr/>
        </p:nvSpPr>
        <p:spPr>
          <a:xfrm>
            <a:off x="4824028" y="4300259"/>
            <a:ext cx="4217080" cy="864096"/>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latin typeface="+mj-lt"/>
              </a:rPr>
              <a:t>обязанность предотвращать похищение детей, торговли детьми и их контрабанды (ст. 35)</a:t>
            </a:r>
          </a:p>
        </p:txBody>
      </p:sp>
      <p:sp>
        <p:nvSpPr>
          <p:cNvPr id="10" name="Скругленный прямоугольник 9"/>
          <p:cNvSpPr/>
          <p:nvPr/>
        </p:nvSpPr>
        <p:spPr>
          <a:xfrm>
            <a:off x="4789453" y="3212976"/>
            <a:ext cx="4251656" cy="1008113"/>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latin typeface="+mj-lt"/>
              </a:rPr>
              <a:t>о</a:t>
            </a:r>
            <a:r>
              <a:rPr lang="ru-RU" dirty="0" smtClean="0">
                <a:solidFill>
                  <a:schemeClr val="bg2">
                    <a:lumMod val="10000"/>
                  </a:schemeClr>
                </a:solidFill>
                <a:latin typeface="+mj-lt"/>
              </a:rPr>
              <a:t>бязанность защитить ребенка от </a:t>
            </a:r>
            <a:r>
              <a:rPr lang="ru-RU" dirty="0">
                <a:solidFill>
                  <a:schemeClr val="bg2">
                    <a:lumMod val="10000"/>
                  </a:schemeClr>
                </a:solidFill>
                <a:latin typeface="+mj-lt"/>
              </a:rPr>
              <a:t>всех форм сексуальной эксплуатации (ст. 34) и от других форм эксплуатации (ст. 36)</a:t>
            </a:r>
          </a:p>
        </p:txBody>
      </p:sp>
      <p:sp>
        <p:nvSpPr>
          <p:cNvPr id="12" name="Скругленный прямоугольник 11"/>
          <p:cNvSpPr/>
          <p:nvPr/>
        </p:nvSpPr>
        <p:spPr>
          <a:xfrm>
            <a:off x="4824027" y="5301208"/>
            <a:ext cx="4217081" cy="1368151"/>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bg2">
                  <a:lumMod val="10000"/>
                </a:schemeClr>
              </a:solidFill>
              <a:latin typeface="+mj-lt"/>
            </a:endParaRPr>
          </a:p>
          <a:p>
            <a:pPr algn="ctr"/>
            <a:r>
              <a:rPr lang="ru-RU" dirty="0" smtClean="0">
                <a:solidFill>
                  <a:schemeClr val="bg2">
                    <a:lumMod val="10000"/>
                  </a:schemeClr>
                </a:solidFill>
                <a:latin typeface="+mj-lt"/>
              </a:rPr>
              <a:t>обязанность </a:t>
            </a:r>
            <a:r>
              <a:rPr lang="ru-RU" dirty="0">
                <a:solidFill>
                  <a:schemeClr val="bg2">
                    <a:lumMod val="10000"/>
                  </a:schemeClr>
                </a:solidFill>
                <a:latin typeface="+mj-lt"/>
              </a:rPr>
              <a:t>содействовать физическому и психологическому восстановлению и социальной реинтеграции ребенка (ст. 39). </a:t>
            </a:r>
          </a:p>
          <a:p>
            <a:pPr algn="ctr"/>
            <a:endParaRPr lang="ru-RU" dirty="0"/>
          </a:p>
        </p:txBody>
      </p:sp>
      <p:sp>
        <p:nvSpPr>
          <p:cNvPr id="15" name="Скругленный прямоугольник 14"/>
          <p:cNvSpPr/>
          <p:nvPr/>
        </p:nvSpPr>
        <p:spPr>
          <a:xfrm>
            <a:off x="683567" y="1310909"/>
            <a:ext cx="2216529" cy="50405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2">
                    <a:lumMod val="10000"/>
                  </a:schemeClr>
                </a:solidFill>
              </a:rPr>
              <a:t>права</a:t>
            </a:r>
            <a:endParaRPr lang="ru-RU" dirty="0">
              <a:solidFill>
                <a:schemeClr val="bg2">
                  <a:lumMod val="10000"/>
                </a:schemeClr>
              </a:solidFill>
            </a:endParaRPr>
          </a:p>
        </p:txBody>
      </p:sp>
      <p:sp>
        <p:nvSpPr>
          <p:cNvPr id="16" name="Скругленный прямоугольник 15"/>
          <p:cNvSpPr/>
          <p:nvPr/>
        </p:nvSpPr>
        <p:spPr>
          <a:xfrm>
            <a:off x="5686561" y="1311271"/>
            <a:ext cx="2736304" cy="50369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2">
                    <a:lumMod val="10000"/>
                  </a:schemeClr>
                </a:solidFill>
              </a:rPr>
              <a:t>обязанности</a:t>
            </a:r>
            <a:endParaRPr lang="ru-RU" dirty="0">
              <a:solidFill>
                <a:schemeClr val="bg2">
                  <a:lumMod val="10000"/>
                </a:schemeClr>
              </a:solidFill>
            </a:endParaRPr>
          </a:p>
        </p:txBody>
      </p:sp>
      <p:sp>
        <p:nvSpPr>
          <p:cNvPr id="19" name="Выгнутая влево стрелка 18"/>
          <p:cNvSpPr/>
          <p:nvPr/>
        </p:nvSpPr>
        <p:spPr>
          <a:xfrm>
            <a:off x="143509" y="795287"/>
            <a:ext cx="540059" cy="767831"/>
          </a:xfrm>
          <a:prstGeom prst="curved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 name="Выгнутая вправо стрелка 19"/>
          <p:cNvSpPr/>
          <p:nvPr/>
        </p:nvSpPr>
        <p:spPr>
          <a:xfrm>
            <a:off x="8422865" y="795287"/>
            <a:ext cx="469615" cy="905521"/>
          </a:xfrm>
          <a:prstGeom prst="curved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70262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2" grpId="0" animBg="1"/>
      <p:bldP spid="15" grpId="0" animBg="1"/>
      <p:bldP spid="16" grpId="0" animBg="1"/>
      <p:bldP spid="19" grpId="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683568" y="435247"/>
            <a:ext cx="7704856" cy="72008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bg2">
                    <a:lumMod val="10000"/>
                  </a:schemeClr>
                </a:solidFill>
                <a:effectLst>
                  <a:outerShdw blurRad="38100" dist="38100" dir="2700000" algn="tl">
                    <a:srgbClr val="000000">
                      <a:alpha val="43137"/>
                    </a:srgbClr>
                  </a:outerShdw>
                </a:effectLst>
              </a:rPr>
              <a:t>Ребенок – уязвимое существо</a:t>
            </a:r>
            <a:endParaRPr lang="ru-RU" sz="2800" dirty="0">
              <a:solidFill>
                <a:schemeClr val="bg2">
                  <a:lumMod val="10000"/>
                </a:schemeClr>
              </a:solidFill>
              <a:effectLst>
                <a:outerShdw blurRad="38100" dist="38100" dir="2700000" algn="tl">
                  <a:srgbClr val="000000">
                    <a:alpha val="43137"/>
                  </a:srgbClr>
                </a:outerShdw>
              </a:effectLst>
            </a:endParaRPr>
          </a:p>
        </p:txBody>
      </p:sp>
      <p:sp>
        <p:nvSpPr>
          <p:cNvPr id="3" name="Скругленный прямоугольник 2"/>
          <p:cNvSpPr/>
          <p:nvPr/>
        </p:nvSpPr>
        <p:spPr>
          <a:xfrm>
            <a:off x="899592" y="1628800"/>
            <a:ext cx="7344816" cy="1584176"/>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2">
                    <a:lumMod val="10000"/>
                  </a:schemeClr>
                </a:solidFill>
                <a:latin typeface="+mj-lt"/>
              </a:rPr>
              <a:t>Положения, закрепляющие обязанности </a:t>
            </a:r>
            <a:r>
              <a:rPr lang="ru-RU" sz="2400" dirty="0">
                <a:solidFill>
                  <a:schemeClr val="bg2">
                    <a:lumMod val="10000"/>
                  </a:schemeClr>
                </a:solidFill>
                <a:latin typeface="+mj-lt"/>
              </a:rPr>
              <a:t>государств-участников по защите детей </a:t>
            </a:r>
            <a:r>
              <a:rPr lang="ru-RU" sz="2400" u="sng" dirty="0">
                <a:solidFill>
                  <a:schemeClr val="bg2">
                    <a:lumMod val="10000"/>
                  </a:schemeClr>
                </a:solidFill>
                <a:latin typeface="+mj-lt"/>
              </a:rPr>
              <a:t>в особо трудных ситуациях</a:t>
            </a:r>
            <a:r>
              <a:rPr lang="ru-RU" sz="2400" dirty="0">
                <a:solidFill>
                  <a:schemeClr val="bg2">
                    <a:lumMod val="10000"/>
                  </a:schemeClr>
                </a:solidFill>
                <a:latin typeface="+mj-lt"/>
              </a:rPr>
              <a:t>, то есть </a:t>
            </a:r>
            <a:r>
              <a:rPr lang="ru-RU" sz="2400" dirty="0">
                <a:solidFill>
                  <a:schemeClr val="bg2">
                    <a:lumMod val="10000"/>
                  </a:schemeClr>
                </a:solidFill>
                <a:effectLst>
                  <a:outerShdw blurRad="38100" dist="38100" dir="2700000" algn="tl">
                    <a:srgbClr val="000000">
                      <a:alpha val="43137"/>
                    </a:srgbClr>
                  </a:outerShdw>
                </a:effectLst>
                <a:latin typeface="+mj-lt"/>
              </a:rPr>
              <a:t>детей, которые являются наиболее уязвимыми</a:t>
            </a:r>
          </a:p>
        </p:txBody>
      </p:sp>
      <p:sp>
        <p:nvSpPr>
          <p:cNvPr id="4" name="Скругленный прямоугольник 3"/>
          <p:cNvSpPr/>
          <p:nvPr/>
        </p:nvSpPr>
        <p:spPr>
          <a:xfrm>
            <a:off x="278566" y="3808614"/>
            <a:ext cx="2592288" cy="631343"/>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latin typeface="+mj-lt"/>
              </a:rPr>
              <a:t>Б</a:t>
            </a:r>
            <a:r>
              <a:rPr lang="ru-RU" sz="2400" dirty="0" smtClean="0">
                <a:solidFill>
                  <a:schemeClr val="bg2">
                    <a:lumMod val="10000"/>
                  </a:schemeClr>
                </a:solidFill>
                <a:latin typeface="+mj-lt"/>
              </a:rPr>
              <a:t>еженцы </a:t>
            </a:r>
            <a:r>
              <a:rPr lang="ru-RU" sz="2400" dirty="0">
                <a:solidFill>
                  <a:schemeClr val="bg2">
                    <a:lumMod val="10000"/>
                  </a:schemeClr>
                </a:solidFill>
                <a:latin typeface="+mj-lt"/>
              </a:rPr>
              <a:t>(ст. 22</a:t>
            </a:r>
            <a:r>
              <a:rPr lang="ru-RU" dirty="0" smtClean="0">
                <a:solidFill>
                  <a:schemeClr val="bg2">
                    <a:lumMod val="10000"/>
                  </a:schemeClr>
                </a:solidFill>
                <a:latin typeface="+mj-lt"/>
              </a:rPr>
              <a:t>) </a:t>
            </a:r>
            <a:endParaRPr lang="ru-RU" dirty="0"/>
          </a:p>
        </p:txBody>
      </p:sp>
      <p:sp>
        <p:nvSpPr>
          <p:cNvPr id="5" name="Скругленный прямоугольник 4"/>
          <p:cNvSpPr/>
          <p:nvPr/>
        </p:nvSpPr>
        <p:spPr>
          <a:xfrm>
            <a:off x="395536" y="5189453"/>
            <a:ext cx="3573498" cy="864096"/>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bg2">
                  <a:lumMod val="10000"/>
                </a:schemeClr>
              </a:solidFill>
              <a:latin typeface="+mj-lt"/>
            </a:endParaRPr>
          </a:p>
          <a:p>
            <a:pPr algn="ctr"/>
            <a:r>
              <a:rPr lang="ru-RU" sz="2400" dirty="0">
                <a:solidFill>
                  <a:schemeClr val="bg2">
                    <a:lumMod val="10000"/>
                  </a:schemeClr>
                </a:solidFill>
                <a:latin typeface="+mj-lt"/>
              </a:rPr>
              <a:t>Д</a:t>
            </a:r>
            <a:r>
              <a:rPr lang="ru-RU" sz="2400" dirty="0" smtClean="0">
                <a:solidFill>
                  <a:schemeClr val="bg2">
                    <a:lumMod val="10000"/>
                  </a:schemeClr>
                </a:solidFill>
                <a:latin typeface="+mj-lt"/>
              </a:rPr>
              <a:t>ети</a:t>
            </a:r>
            <a:r>
              <a:rPr lang="ru-RU" sz="2400" dirty="0">
                <a:solidFill>
                  <a:schemeClr val="bg2">
                    <a:lumMod val="10000"/>
                  </a:schemeClr>
                </a:solidFill>
                <a:latin typeface="+mj-lt"/>
              </a:rPr>
              <a:t>, лишенные свободы (ст. 37 «с», «</a:t>
            </a:r>
            <a:r>
              <a:rPr lang="en-US" sz="2400" dirty="0">
                <a:solidFill>
                  <a:schemeClr val="bg2">
                    <a:lumMod val="10000"/>
                  </a:schemeClr>
                </a:solidFill>
                <a:latin typeface="+mj-lt"/>
              </a:rPr>
              <a:t>d</a:t>
            </a:r>
            <a:r>
              <a:rPr lang="ru-RU" sz="2400" dirty="0" smtClean="0">
                <a:solidFill>
                  <a:schemeClr val="bg2">
                    <a:lumMod val="10000"/>
                  </a:schemeClr>
                </a:solidFill>
                <a:latin typeface="+mj-lt"/>
              </a:rPr>
              <a:t>»)</a:t>
            </a:r>
            <a:endParaRPr lang="ru-RU" sz="2400" dirty="0">
              <a:solidFill>
                <a:schemeClr val="bg2">
                  <a:lumMod val="10000"/>
                </a:schemeClr>
              </a:solidFill>
              <a:latin typeface="+mj-lt"/>
            </a:endParaRPr>
          </a:p>
          <a:p>
            <a:pPr algn="ctr"/>
            <a:endParaRPr lang="ru-RU" dirty="0"/>
          </a:p>
        </p:txBody>
      </p:sp>
      <p:sp>
        <p:nvSpPr>
          <p:cNvPr id="6" name="Скругленный прямоугольник 5"/>
          <p:cNvSpPr/>
          <p:nvPr/>
        </p:nvSpPr>
        <p:spPr>
          <a:xfrm>
            <a:off x="4716016" y="5405477"/>
            <a:ext cx="3399059" cy="1296144"/>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bg2">
                  <a:lumMod val="10000"/>
                </a:schemeClr>
              </a:solidFill>
              <a:latin typeface="+mj-lt"/>
            </a:endParaRPr>
          </a:p>
          <a:p>
            <a:pPr algn="ctr"/>
            <a:r>
              <a:rPr lang="ru-RU" sz="2400" dirty="0">
                <a:solidFill>
                  <a:schemeClr val="bg2">
                    <a:lumMod val="10000"/>
                  </a:schemeClr>
                </a:solidFill>
                <a:latin typeface="+mj-lt"/>
              </a:rPr>
              <a:t>Д</a:t>
            </a:r>
            <a:r>
              <a:rPr lang="ru-RU" sz="2400" dirty="0" smtClean="0">
                <a:solidFill>
                  <a:schemeClr val="bg2">
                    <a:lumMod val="10000"/>
                  </a:schemeClr>
                </a:solidFill>
                <a:latin typeface="+mj-lt"/>
              </a:rPr>
              <a:t>ети</a:t>
            </a:r>
            <a:r>
              <a:rPr lang="ru-RU" sz="2400" dirty="0">
                <a:solidFill>
                  <a:schemeClr val="bg2">
                    <a:lumMod val="10000"/>
                  </a:schemeClr>
                </a:solidFill>
                <a:latin typeface="+mj-lt"/>
              </a:rPr>
              <a:t>, затрагиваемые вооруженными конфликтами (ст. 38</a:t>
            </a:r>
            <a:r>
              <a:rPr lang="ru-RU" sz="2400" dirty="0" smtClean="0">
                <a:solidFill>
                  <a:schemeClr val="bg2">
                    <a:lumMod val="10000"/>
                  </a:schemeClr>
                </a:solidFill>
                <a:latin typeface="+mj-lt"/>
              </a:rPr>
              <a:t>) </a:t>
            </a:r>
            <a:endParaRPr lang="ru-RU" sz="2400" dirty="0"/>
          </a:p>
          <a:p>
            <a:pPr algn="ctr"/>
            <a:endParaRPr lang="ru-RU" dirty="0"/>
          </a:p>
        </p:txBody>
      </p:sp>
      <p:sp>
        <p:nvSpPr>
          <p:cNvPr id="7" name="Скругленный прямоугольник 6"/>
          <p:cNvSpPr/>
          <p:nvPr/>
        </p:nvSpPr>
        <p:spPr>
          <a:xfrm>
            <a:off x="5436096" y="3833409"/>
            <a:ext cx="3528392" cy="86409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bg2">
                  <a:lumMod val="10000"/>
                </a:schemeClr>
              </a:solidFill>
              <a:latin typeface="+mj-lt"/>
            </a:endParaRPr>
          </a:p>
          <a:p>
            <a:pPr algn="ctr"/>
            <a:r>
              <a:rPr lang="ru-RU" sz="2400" dirty="0">
                <a:solidFill>
                  <a:schemeClr val="bg2">
                    <a:lumMod val="10000"/>
                  </a:schemeClr>
                </a:solidFill>
                <a:latin typeface="+mj-lt"/>
              </a:rPr>
              <a:t>Д</a:t>
            </a:r>
            <a:r>
              <a:rPr lang="ru-RU" sz="2400" dirty="0" smtClean="0">
                <a:solidFill>
                  <a:schemeClr val="bg2">
                    <a:lumMod val="10000"/>
                  </a:schemeClr>
                </a:solidFill>
                <a:latin typeface="+mj-lt"/>
              </a:rPr>
              <a:t>ети с ограниченными возможностями (ст</a:t>
            </a:r>
            <a:r>
              <a:rPr lang="ru-RU" sz="2400" dirty="0">
                <a:solidFill>
                  <a:schemeClr val="bg2">
                    <a:lumMod val="10000"/>
                  </a:schemeClr>
                </a:solidFill>
                <a:latin typeface="+mj-lt"/>
              </a:rPr>
              <a:t>. 23)</a:t>
            </a:r>
            <a:endParaRPr lang="ru-RU" sz="2400" dirty="0">
              <a:latin typeface="+mj-lt"/>
            </a:endParaRPr>
          </a:p>
          <a:p>
            <a:pPr algn="ctr"/>
            <a:endParaRPr lang="ru-RU" dirty="0">
              <a:latin typeface="+mj-lt"/>
            </a:endParaRPr>
          </a:p>
        </p:txBody>
      </p:sp>
      <p:cxnSp>
        <p:nvCxnSpPr>
          <p:cNvPr id="11" name="Прямая со стрелкой 10"/>
          <p:cNvCxnSpPr>
            <a:endCxn id="4" idx="0"/>
          </p:cNvCxnSpPr>
          <p:nvPr/>
        </p:nvCxnSpPr>
        <p:spPr>
          <a:xfrm flipH="1">
            <a:off x="1574710" y="3212976"/>
            <a:ext cx="1296144" cy="595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H="1">
            <a:off x="2771800" y="3212976"/>
            <a:ext cx="864096" cy="19764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5652120" y="3212976"/>
            <a:ext cx="1656184" cy="595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4355976" y="3212976"/>
            <a:ext cx="1080120" cy="21925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15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39551" y="404664"/>
            <a:ext cx="8136905" cy="57606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tx1"/>
                </a:solidFill>
                <a:effectLst>
                  <a:outerShdw blurRad="38100" dist="38100" dir="2700000" algn="tl">
                    <a:srgbClr val="000000">
                      <a:alpha val="43137"/>
                    </a:srgbClr>
                  </a:outerShdw>
                </a:effectLst>
              </a:rPr>
              <a:t>Ребенок – семья – </a:t>
            </a:r>
            <a:r>
              <a:rPr lang="ru-RU" sz="2800" dirty="0">
                <a:solidFill>
                  <a:schemeClr val="bg2">
                    <a:lumMod val="10000"/>
                  </a:schemeClr>
                </a:solidFill>
                <a:effectLst>
                  <a:outerShdw blurRad="38100" dist="38100" dir="2700000" algn="tl">
                    <a:srgbClr val="000000">
                      <a:alpha val="43137"/>
                    </a:srgbClr>
                  </a:outerShdw>
                </a:effectLst>
              </a:rPr>
              <a:t>государство</a:t>
            </a:r>
          </a:p>
        </p:txBody>
      </p:sp>
      <p:sp>
        <p:nvSpPr>
          <p:cNvPr id="3" name="Скругленный прямоугольник 2"/>
          <p:cNvSpPr/>
          <p:nvPr/>
        </p:nvSpPr>
        <p:spPr>
          <a:xfrm>
            <a:off x="539551" y="2367334"/>
            <a:ext cx="3533352" cy="86409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latin typeface="+mj-lt"/>
              </a:rPr>
              <a:t>право знать своих родителей и право на их заботу (п. 1 ст. 7)</a:t>
            </a:r>
          </a:p>
        </p:txBody>
      </p:sp>
      <p:sp>
        <p:nvSpPr>
          <p:cNvPr id="4" name="Скругленный прямоугольник 3"/>
          <p:cNvSpPr/>
          <p:nvPr/>
        </p:nvSpPr>
        <p:spPr>
          <a:xfrm>
            <a:off x="539550" y="3582127"/>
            <a:ext cx="3533353" cy="131372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latin typeface="+mj-lt"/>
              </a:rPr>
              <a:t>право поддерживать на регулярной основе личные и прямые контакты с родителями (п. 3 ст. 9, п. 2 ст. 10)</a:t>
            </a:r>
          </a:p>
        </p:txBody>
      </p:sp>
      <p:sp>
        <p:nvSpPr>
          <p:cNvPr id="5" name="Скругленный прямоугольник 4"/>
          <p:cNvSpPr/>
          <p:nvPr/>
        </p:nvSpPr>
        <p:spPr>
          <a:xfrm>
            <a:off x="539551" y="5301207"/>
            <a:ext cx="3533351" cy="1224136"/>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latin typeface="+mj-lt"/>
              </a:rPr>
              <a:t>право ребенка и его родителей покидать любую страну и возвращаться в свою </a:t>
            </a:r>
            <a:r>
              <a:rPr lang="ru-RU" dirty="0" smtClean="0">
                <a:solidFill>
                  <a:schemeClr val="bg2">
                    <a:lumMod val="10000"/>
                  </a:schemeClr>
                </a:solidFill>
                <a:latin typeface="+mj-lt"/>
              </a:rPr>
              <a:t>страну</a:t>
            </a:r>
          </a:p>
          <a:p>
            <a:pPr algn="ctr"/>
            <a:r>
              <a:rPr lang="ru-RU" dirty="0" smtClean="0">
                <a:solidFill>
                  <a:schemeClr val="bg2">
                    <a:lumMod val="10000"/>
                  </a:schemeClr>
                </a:solidFill>
                <a:latin typeface="+mj-lt"/>
              </a:rPr>
              <a:t> </a:t>
            </a:r>
            <a:r>
              <a:rPr lang="ru-RU" dirty="0">
                <a:solidFill>
                  <a:schemeClr val="bg2">
                    <a:lumMod val="10000"/>
                  </a:schemeClr>
                </a:solidFill>
                <a:latin typeface="+mj-lt"/>
              </a:rPr>
              <a:t>(п. 2 ст. 10). </a:t>
            </a:r>
          </a:p>
        </p:txBody>
      </p:sp>
      <p:sp>
        <p:nvSpPr>
          <p:cNvPr id="6" name="Скругленный прямоугольник 5"/>
          <p:cNvSpPr/>
          <p:nvPr/>
        </p:nvSpPr>
        <p:spPr>
          <a:xfrm>
            <a:off x="565687" y="1186968"/>
            <a:ext cx="3533351" cy="675829"/>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rPr>
              <a:t>П</a:t>
            </a:r>
            <a:r>
              <a:rPr lang="ru-RU" sz="2400" dirty="0" smtClean="0">
                <a:solidFill>
                  <a:schemeClr val="bg2">
                    <a:lumMod val="10000"/>
                  </a:schemeClr>
                </a:solidFill>
              </a:rPr>
              <a:t>рава</a:t>
            </a:r>
            <a:endParaRPr lang="ru-RU" sz="2400" dirty="0">
              <a:solidFill>
                <a:schemeClr val="bg2">
                  <a:lumMod val="10000"/>
                </a:schemeClr>
              </a:solidFill>
            </a:endParaRPr>
          </a:p>
        </p:txBody>
      </p:sp>
      <p:sp>
        <p:nvSpPr>
          <p:cNvPr id="7" name="Скругленный прямоугольник 6"/>
          <p:cNvSpPr/>
          <p:nvPr/>
        </p:nvSpPr>
        <p:spPr>
          <a:xfrm>
            <a:off x="4487648" y="1231716"/>
            <a:ext cx="4197517" cy="675829"/>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2">
                    <a:lumMod val="10000"/>
                  </a:schemeClr>
                </a:solidFill>
              </a:rPr>
              <a:t>Обязанности</a:t>
            </a:r>
            <a:r>
              <a:rPr lang="ru-RU" dirty="0" smtClean="0">
                <a:solidFill>
                  <a:schemeClr val="bg2">
                    <a:lumMod val="10000"/>
                  </a:schemeClr>
                </a:solidFill>
              </a:rPr>
              <a:t> </a:t>
            </a:r>
            <a:endParaRPr lang="ru-RU" dirty="0">
              <a:solidFill>
                <a:schemeClr val="bg2">
                  <a:lumMod val="10000"/>
                </a:schemeClr>
              </a:solidFill>
            </a:endParaRPr>
          </a:p>
        </p:txBody>
      </p:sp>
      <p:sp>
        <p:nvSpPr>
          <p:cNvPr id="8" name="Скругленный прямоугольник 7"/>
          <p:cNvSpPr/>
          <p:nvPr/>
        </p:nvSpPr>
        <p:spPr>
          <a:xfrm>
            <a:off x="4487648" y="2104123"/>
            <a:ext cx="4197516" cy="601044"/>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2">
                    <a:lumMod val="10000"/>
                  </a:schemeClr>
                </a:solidFill>
                <a:latin typeface="+mj-lt"/>
              </a:rPr>
              <a:t>сохранять </a:t>
            </a:r>
            <a:r>
              <a:rPr lang="ru-RU" dirty="0">
                <a:solidFill>
                  <a:schemeClr val="bg2">
                    <a:lumMod val="10000"/>
                  </a:schemeClr>
                </a:solidFill>
                <a:latin typeface="+mj-lt"/>
              </a:rPr>
              <a:t>целостность семьи </a:t>
            </a:r>
            <a:endParaRPr lang="ru-RU" dirty="0" smtClean="0">
              <a:solidFill>
                <a:schemeClr val="bg2">
                  <a:lumMod val="10000"/>
                </a:schemeClr>
              </a:solidFill>
              <a:latin typeface="+mj-lt"/>
            </a:endParaRPr>
          </a:p>
          <a:p>
            <a:pPr algn="ctr"/>
            <a:r>
              <a:rPr lang="ru-RU" dirty="0" smtClean="0">
                <a:solidFill>
                  <a:schemeClr val="bg2">
                    <a:lumMod val="10000"/>
                  </a:schemeClr>
                </a:solidFill>
                <a:latin typeface="+mj-lt"/>
              </a:rPr>
              <a:t>(</a:t>
            </a:r>
            <a:r>
              <a:rPr lang="ru-RU" dirty="0" err="1">
                <a:solidFill>
                  <a:schemeClr val="bg2">
                    <a:lumMod val="10000"/>
                  </a:schemeClr>
                </a:solidFill>
                <a:latin typeface="+mj-lt"/>
              </a:rPr>
              <a:t>пп</a:t>
            </a:r>
            <a:r>
              <a:rPr lang="ru-RU" dirty="0">
                <a:solidFill>
                  <a:schemeClr val="bg2">
                    <a:lumMod val="10000"/>
                  </a:schemeClr>
                </a:solidFill>
                <a:latin typeface="+mj-lt"/>
              </a:rPr>
              <a:t>. 1, 2, 4 ст. 9)</a:t>
            </a:r>
          </a:p>
        </p:txBody>
      </p:sp>
      <p:sp>
        <p:nvSpPr>
          <p:cNvPr id="9" name="Скругленный прямоугольник 8"/>
          <p:cNvSpPr/>
          <p:nvPr/>
        </p:nvSpPr>
        <p:spPr>
          <a:xfrm>
            <a:off x="4460351" y="2911155"/>
            <a:ext cx="4197516" cy="84651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latin typeface="+mj-lt"/>
              </a:rPr>
              <a:t>способствовать восстановлению семьи (п. 1 ст. 10)</a:t>
            </a:r>
          </a:p>
        </p:txBody>
      </p:sp>
      <p:sp>
        <p:nvSpPr>
          <p:cNvPr id="10" name="Скругленный прямоугольник 9"/>
          <p:cNvSpPr/>
          <p:nvPr/>
        </p:nvSpPr>
        <p:spPr>
          <a:xfrm>
            <a:off x="4487648" y="3861048"/>
            <a:ext cx="4197516" cy="131372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latin typeface="+mj-lt"/>
              </a:rPr>
              <a:t>принимать меры для борьбы с незаконным перемещением и невозвращением детей из-за границы (ст. 11)</a:t>
            </a:r>
          </a:p>
        </p:txBody>
      </p:sp>
      <p:sp>
        <p:nvSpPr>
          <p:cNvPr id="11" name="Скругленный прямоугольник 10"/>
          <p:cNvSpPr/>
          <p:nvPr/>
        </p:nvSpPr>
        <p:spPr>
          <a:xfrm>
            <a:off x="4478940" y="5301207"/>
            <a:ext cx="4197517" cy="1224136"/>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bg2">
                  <a:lumMod val="10000"/>
                </a:schemeClr>
              </a:solidFill>
              <a:latin typeface="+mj-lt"/>
            </a:endParaRPr>
          </a:p>
          <a:p>
            <a:pPr algn="ctr"/>
            <a:r>
              <a:rPr lang="ru-RU" dirty="0" smtClean="0">
                <a:solidFill>
                  <a:schemeClr val="bg2">
                    <a:lumMod val="10000"/>
                  </a:schemeClr>
                </a:solidFill>
                <a:latin typeface="+mj-lt"/>
              </a:rPr>
              <a:t>оказывать </a:t>
            </a:r>
            <a:r>
              <a:rPr lang="ru-RU" dirty="0">
                <a:solidFill>
                  <a:schemeClr val="bg2">
                    <a:lumMod val="10000"/>
                  </a:schemeClr>
                </a:solidFill>
                <a:latin typeface="+mj-lt"/>
              </a:rPr>
              <a:t>помощь родителям и законным опекунам в выполнении своих обязанностей по воспитанию </a:t>
            </a:r>
            <a:r>
              <a:rPr lang="ru-RU" dirty="0" smtClean="0">
                <a:solidFill>
                  <a:schemeClr val="bg2">
                    <a:lumMod val="10000"/>
                  </a:schemeClr>
                </a:solidFill>
                <a:latin typeface="+mj-lt"/>
              </a:rPr>
              <a:t>детей (</a:t>
            </a:r>
            <a:r>
              <a:rPr lang="ru-RU" dirty="0" err="1">
                <a:solidFill>
                  <a:schemeClr val="bg2">
                    <a:lumMod val="10000"/>
                  </a:schemeClr>
                </a:solidFill>
                <a:latin typeface="+mj-lt"/>
              </a:rPr>
              <a:t>пп</a:t>
            </a:r>
            <a:r>
              <a:rPr lang="ru-RU" dirty="0">
                <a:solidFill>
                  <a:schemeClr val="bg2">
                    <a:lumMod val="10000"/>
                  </a:schemeClr>
                </a:solidFill>
                <a:latin typeface="+mj-lt"/>
              </a:rPr>
              <a:t>. 2, 3ст. 18). </a:t>
            </a:r>
          </a:p>
          <a:p>
            <a:pPr algn="ctr"/>
            <a:endParaRPr lang="ru-RU" dirty="0"/>
          </a:p>
        </p:txBody>
      </p:sp>
      <p:sp>
        <p:nvSpPr>
          <p:cNvPr id="12" name="Выгнутая влево стрелка 11"/>
          <p:cNvSpPr/>
          <p:nvPr/>
        </p:nvSpPr>
        <p:spPr>
          <a:xfrm>
            <a:off x="107503" y="692696"/>
            <a:ext cx="458184" cy="1078040"/>
          </a:xfrm>
          <a:prstGeom prst="curved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Выгнутая вправо стрелка 12"/>
          <p:cNvSpPr/>
          <p:nvPr/>
        </p:nvSpPr>
        <p:spPr>
          <a:xfrm>
            <a:off x="8676457" y="692696"/>
            <a:ext cx="360040" cy="1078040"/>
          </a:xfrm>
          <a:prstGeom prst="curved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86253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43599" y="692696"/>
            <a:ext cx="8532948" cy="57606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tx1"/>
                </a:solidFill>
                <a:effectLst>
                  <a:outerShdw blurRad="38100" dist="38100" dir="2700000" algn="tl">
                    <a:srgbClr val="000000">
                      <a:alpha val="43137"/>
                    </a:srgbClr>
                  </a:outerShdw>
                </a:effectLst>
              </a:rPr>
              <a:t>Ребенок – семья – </a:t>
            </a:r>
            <a:r>
              <a:rPr lang="ru-RU" sz="2800" dirty="0">
                <a:solidFill>
                  <a:schemeClr val="bg2">
                    <a:lumMod val="10000"/>
                  </a:schemeClr>
                </a:solidFill>
                <a:effectLst>
                  <a:outerShdw blurRad="38100" dist="38100" dir="2700000" algn="tl">
                    <a:srgbClr val="000000">
                      <a:alpha val="43137"/>
                    </a:srgbClr>
                  </a:outerShdw>
                </a:effectLst>
              </a:rPr>
              <a:t>государство</a:t>
            </a:r>
          </a:p>
        </p:txBody>
      </p:sp>
      <p:sp>
        <p:nvSpPr>
          <p:cNvPr id="3" name="Скругленный прямоугольник 2"/>
          <p:cNvSpPr/>
          <p:nvPr/>
        </p:nvSpPr>
        <p:spPr>
          <a:xfrm>
            <a:off x="4355976" y="1628800"/>
            <a:ext cx="4437719" cy="482453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effectLst>
                  <a:outerShdw blurRad="38100" dist="38100" dir="2700000" algn="tl">
                    <a:srgbClr val="000000">
                      <a:alpha val="43137"/>
                    </a:srgbClr>
                  </a:outerShdw>
                </a:effectLst>
                <a:latin typeface="+mj-lt"/>
              </a:rPr>
              <a:t>Г</a:t>
            </a:r>
            <a:r>
              <a:rPr lang="ru-RU" sz="2400" dirty="0" smtClean="0">
                <a:solidFill>
                  <a:schemeClr val="bg2">
                    <a:lumMod val="10000"/>
                  </a:schemeClr>
                </a:solidFill>
                <a:effectLst>
                  <a:outerShdw blurRad="38100" dist="38100" dir="2700000" algn="tl">
                    <a:srgbClr val="000000">
                      <a:alpha val="43137"/>
                    </a:srgbClr>
                  </a:outerShdw>
                </a:effectLst>
                <a:latin typeface="+mj-lt"/>
              </a:rPr>
              <a:t>осударство</a:t>
            </a:r>
            <a:r>
              <a:rPr lang="ru-RU" sz="2400" dirty="0" smtClean="0">
                <a:solidFill>
                  <a:schemeClr val="bg2">
                    <a:lumMod val="10000"/>
                  </a:schemeClr>
                </a:solidFill>
                <a:latin typeface="+mj-lt"/>
              </a:rPr>
              <a:t> </a:t>
            </a:r>
            <a:r>
              <a:rPr lang="ru-RU" sz="2400" dirty="0">
                <a:solidFill>
                  <a:schemeClr val="bg2">
                    <a:lumMod val="10000"/>
                  </a:schemeClr>
                </a:solidFill>
                <a:latin typeface="+mj-lt"/>
              </a:rPr>
              <a:t>должно защитить ребенка </a:t>
            </a:r>
            <a:endParaRPr lang="ru-RU" sz="2400" dirty="0" smtClean="0">
              <a:solidFill>
                <a:schemeClr val="bg2">
                  <a:lumMod val="10000"/>
                </a:schemeClr>
              </a:solidFill>
              <a:latin typeface="+mj-lt"/>
            </a:endParaRPr>
          </a:p>
          <a:p>
            <a:pPr marL="342900" indent="-342900" algn="ctr">
              <a:buFont typeface="Wingdings" panose="05000000000000000000" pitchFamily="2" charset="2"/>
              <a:buChar char="ü"/>
            </a:pPr>
            <a:r>
              <a:rPr lang="ru-RU" sz="2400" dirty="0" smtClean="0">
                <a:solidFill>
                  <a:schemeClr val="bg2">
                    <a:lumMod val="10000"/>
                  </a:schemeClr>
                </a:solidFill>
                <a:latin typeface="+mj-lt"/>
              </a:rPr>
              <a:t>от </a:t>
            </a:r>
            <a:r>
              <a:rPr lang="ru-RU" sz="2400" dirty="0">
                <a:solidFill>
                  <a:schemeClr val="bg2">
                    <a:lumMod val="10000"/>
                  </a:schemeClr>
                </a:solidFill>
                <a:latin typeface="+mj-lt"/>
              </a:rPr>
              <a:t>злоупотреблений и пренебрежения со </a:t>
            </a:r>
            <a:r>
              <a:rPr lang="ru-RU" sz="2400" dirty="0" smtClean="0">
                <a:solidFill>
                  <a:schemeClr val="bg2">
                    <a:lumMod val="10000"/>
                  </a:schemeClr>
                </a:solidFill>
                <a:latin typeface="+mj-lt"/>
              </a:rPr>
              <a:t>стороны </a:t>
            </a:r>
            <a:r>
              <a:rPr lang="ru-RU" sz="2400" dirty="0">
                <a:solidFill>
                  <a:schemeClr val="bg2">
                    <a:lumMod val="10000"/>
                  </a:schemeClr>
                </a:solidFill>
                <a:latin typeface="+mj-lt"/>
              </a:rPr>
              <a:t>семьи (ст. 19) </a:t>
            </a:r>
            <a:endParaRPr lang="ru-RU" sz="2400" dirty="0" smtClean="0">
              <a:solidFill>
                <a:schemeClr val="bg2">
                  <a:lumMod val="10000"/>
                </a:schemeClr>
              </a:solidFill>
              <a:latin typeface="+mj-lt"/>
            </a:endParaRPr>
          </a:p>
          <a:p>
            <a:pPr marL="342900" indent="-342900" algn="ctr">
              <a:buFont typeface="Wingdings" panose="05000000000000000000" pitchFamily="2" charset="2"/>
              <a:buChar char="ü"/>
            </a:pPr>
            <a:r>
              <a:rPr lang="ru-RU" sz="2400" dirty="0" smtClean="0">
                <a:solidFill>
                  <a:schemeClr val="bg2">
                    <a:lumMod val="10000"/>
                  </a:schemeClr>
                </a:solidFill>
                <a:latin typeface="+mj-lt"/>
              </a:rPr>
              <a:t>при </a:t>
            </a:r>
            <a:r>
              <a:rPr lang="ru-RU" sz="2400" dirty="0">
                <a:solidFill>
                  <a:schemeClr val="bg2">
                    <a:lumMod val="10000"/>
                  </a:schemeClr>
                </a:solidFill>
                <a:latin typeface="+mj-lt"/>
              </a:rPr>
              <a:t>этом обеспечить ребенку, который временно или постоянно лишен своего семейного окружения, необходимую заботу (ст. 21, 22). </a:t>
            </a:r>
          </a:p>
        </p:txBody>
      </p:sp>
      <p:sp>
        <p:nvSpPr>
          <p:cNvPr id="7" name="Скругленный прямоугольник 6"/>
          <p:cNvSpPr/>
          <p:nvPr/>
        </p:nvSpPr>
        <p:spPr>
          <a:xfrm>
            <a:off x="261409" y="2276872"/>
            <a:ext cx="3708411" cy="266429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latin typeface="+mj-lt"/>
              </a:rPr>
              <a:t>П</a:t>
            </a:r>
            <a:r>
              <a:rPr lang="ru-RU" sz="2400" dirty="0" smtClean="0">
                <a:solidFill>
                  <a:schemeClr val="bg2">
                    <a:lumMod val="10000"/>
                  </a:schemeClr>
                </a:solidFill>
                <a:latin typeface="+mj-lt"/>
              </a:rPr>
              <a:t>рава </a:t>
            </a:r>
            <a:r>
              <a:rPr lang="ru-RU" sz="2400" dirty="0">
                <a:solidFill>
                  <a:schemeClr val="bg2">
                    <a:lumMod val="10000"/>
                  </a:schemeClr>
                </a:solidFill>
                <a:latin typeface="+mj-lt"/>
              </a:rPr>
              <a:t>и обязанности родителей </a:t>
            </a:r>
            <a:r>
              <a:rPr lang="ru-RU" sz="2400" dirty="0">
                <a:solidFill>
                  <a:schemeClr val="bg2">
                    <a:lumMod val="10000"/>
                  </a:schemeClr>
                </a:solidFill>
                <a:effectLst>
                  <a:outerShdw blurRad="38100" dist="38100" dir="2700000" algn="tl">
                    <a:srgbClr val="000000">
                      <a:alpha val="43137"/>
                    </a:srgbClr>
                  </a:outerShdw>
                </a:effectLst>
                <a:latin typeface="+mj-lt"/>
              </a:rPr>
              <a:t>руководить</a:t>
            </a:r>
            <a:r>
              <a:rPr lang="ru-RU" sz="2400" dirty="0">
                <a:solidFill>
                  <a:schemeClr val="bg2">
                    <a:lumMod val="10000"/>
                  </a:schemeClr>
                </a:solidFill>
                <a:latin typeface="+mj-lt"/>
              </a:rPr>
              <a:t> ребенком в осуществлении им его прав </a:t>
            </a:r>
            <a:r>
              <a:rPr lang="ru-RU" sz="2400" dirty="0" smtClean="0">
                <a:solidFill>
                  <a:schemeClr val="bg2">
                    <a:lumMod val="10000"/>
                  </a:schemeClr>
                </a:solidFill>
                <a:latin typeface="+mj-lt"/>
              </a:rPr>
              <a:t>(</a:t>
            </a:r>
            <a:r>
              <a:rPr lang="ru-RU" sz="2400" dirty="0">
                <a:solidFill>
                  <a:schemeClr val="bg2">
                    <a:lumMod val="10000"/>
                  </a:schemeClr>
                </a:solidFill>
                <a:latin typeface="+mj-lt"/>
              </a:rPr>
              <a:t>ст. 5)</a:t>
            </a:r>
          </a:p>
        </p:txBody>
      </p:sp>
    </p:spTree>
    <p:extLst>
      <p:ext uri="{BB962C8B-B14F-4D97-AF65-F5344CB8AC3E}">
        <p14:creationId xmlns:p14="http://schemas.microsoft.com/office/powerpoint/2010/main" val="277936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237803" y="620688"/>
            <a:ext cx="6696744" cy="648072"/>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tx1"/>
                </a:solidFill>
                <a:effectLst>
                  <a:outerShdw blurRad="38100" dist="38100" dir="2700000" algn="tl">
                    <a:srgbClr val="000000">
                      <a:alpha val="43137"/>
                    </a:srgbClr>
                  </a:outerShdw>
                </a:effectLst>
              </a:rPr>
              <a:t>Ребенок – член общества</a:t>
            </a:r>
            <a:endParaRPr lang="ru-RU" sz="2800" dirty="0"/>
          </a:p>
        </p:txBody>
      </p:sp>
      <p:sp>
        <p:nvSpPr>
          <p:cNvPr id="3" name="Скругленный прямоугольник 2"/>
          <p:cNvSpPr/>
          <p:nvPr/>
        </p:nvSpPr>
        <p:spPr>
          <a:xfrm>
            <a:off x="251520" y="1556792"/>
            <a:ext cx="3024336" cy="79208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П</a:t>
            </a:r>
            <a:r>
              <a:rPr lang="ru-RU" sz="2000" dirty="0" smtClean="0">
                <a:solidFill>
                  <a:schemeClr val="bg2">
                    <a:lumMod val="10000"/>
                  </a:schemeClr>
                </a:solidFill>
                <a:latin typeface="+mj-lt"/>
              </a:rPr>
              <a:t>раво </a:t>
            </a:r>
            <a:r>
              <a:rPr lang="ru-RU" sz="2000" dirty="0">
                <a:solidFill>
                  <a:schemeClr val="bg2">
                    <a:lumMod val="10000"/>
                  </a:schemeClr>
                </a:solidFill>
                <a:latin typeface="+mj-lt"/>
              </a:rPr>
              <a:t>на сохранение индивидуальности (ст. 8)</a:t>
            </a:r>
          </a:p>
        </p:txBody>
      </p:sp>
      <p:sp>
        <p:nvSpPr>
          <p:cNvPr id="4" name="Скругленный прямоугольник 3"/>
          <p:cNvSpPr/>
          <p:nvPr/>
        </p:nvSpPr>
        <p:spPr>
          <a:xfrm>
            <a:off x="251520" y="2633164"/>
            <a:ext cx="4071061" cy="117013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П</a:t>
            </a:r>
            <a:r>
              <a:rPr lang="ru-RU" sz="2000" dirty="0" smtClean="0">
                <a:solidFill>
                  <a:schemeClr val="bg2">
                    <a:lumMod val="10000"/>
                  </a:schemeClr>
                </a:solidFill>
                <a:latin typeface="+mj-lt"/>
              </a:rPr>
              <a:t>раво </a:t>
            </a:r>
            <a:r>
              <a:rPr lang="ru-RU" sz="2000" dirty="0">
                <a:solidFill>
                  <a:schemeClr val="bg2">
                    <a:lumMod val="10000"/>
                  </a:schemeClr>
                </a:solidFill>
                <a:latin typeface="+mj-lt"/>
              </a:rPr>
              <a:t>свободно выражать свои взгляды по всем затрагивающим его вопросам (ст. 12)</a:t>
            </a:r>
          </a:p>
        </p:txBody>
      </p:sp>
      <p:sp>
        <p:nvSpPr>
          <p:cNvPr id="5" name="Скругленный прямоугольник 4"/>
          <p:cNvSpPr/>
          <p:nvPr/>
        </p:nvSpPr>
        <p:spPr>
          <a:xfrm>
            <a:off x="251520" y="4221088"/>
            <a:ext cx="3058921" cy="936104"/>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latin typeface="+mj-lt"/>
              </a:rPr>
              <a:t>Право </a:t>
            </a:r>
            <a:r>
              <a:rPr lang="ru-RU" sz="2000" dirty="0">
                <a:solidFill>
                  <a:schemeClr val="bg2">
                    <a:lumMod val="10000"/>
                  </a:schemeClr>
                </a:solidFill>
                <a:latin typeface="+mj-lt"/>
              </a:rPr>
              <a:t>на свободу выражения своего мнения (ст. 13)</a:t>
            </a:r>
          </a:p>
        </p:txBody>
      </p:sp>
      <p:sp>
        <p:nvSpPr>
          <p:cNvPr id="6" name="Скругленный прямоугольник 5"/>
          <p:cNvSpPr/>
          <p:nvPr/>
        </p:nvSpPr>
        <p:spPr>
          <a:xfrm>
            <a:off x="251519" y="5589240"/>
            <a:ext cx="4071061" cy="9361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П</a:t>
            </a:r>
            <a:r>
              <a:rPr lang="ru-RU" sz="2000" dirty="0" smtClean="0">
                <a:solidFill>
                  <a:schemeClr val="bg2">
                    <a:lumMod val="10000"/>
                  </a:schemeClr>
                </a:solidFill>
                <a:latin typeface="+mj-lt"/>
              </a:rPr>
              <a:t>раво </a:t>
            </a:r>
            <a:r>
              <a:rPr lang="ru-RU" sz="2000" dirty="0">
                <a:solidFill>
                  <a:schemeClr val="bg2">
                    <a:lumMod val="10000"/>
                  </a:schemeClr>
                </a:solidFill>
                <a:latin typeface="+mj-lt"/>
              </a:rPr>
              <a:t>на свободу мысли, совести, религии (ст. 14)</a:t>
            </a:r>
          </a:p>
        </p:txBody>
      </p:sp>
      <p:sp>
        <p:nvSpPr>
          <p:cNvPr id="7" name="Скругленный прямоугольник 6"/>
          <p:cNvSpPr/>
          <p:nvPr/>
        </p:nvSpPr>
        <p:spPr>
          <a:xfrm>
            <a:off x="5240348" y="1556792"/>
            <a:ext cx="3600400" cy="8344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П</a:t>
            </a:r>
            <a:r>
              <a:rPr lang="ru-RU" sz="2000" dirty="0" smtClean="0">
                <a:solidFill>
                  <a:schemeClr val="bg2">
                    <a:lumMod val="10000"/>
                  </a:schemeClr>
                </a:solidFill>
                <a:latin typeface="+mj-lt"/>
              </a:rPr>
              <a:t>раво </a:t>
            </a:r>
            <a:r>
              <a:rPr lang="ru-RU" sz="2000" dirty="0">
                <a:solidFill>
                  <a:schemeClr val="bg2">
                    <a:lumMod val="10000"/>
                  </a:schemeClr>
                </a:solidFill>
                <a:latin typeface="+mj-lt"/>
              </a:rPr>
              <a:t>на свободу ассоциации и мирных собраний (ст. 15)</a:t>
            </a:r>
          </a:p>
        </p:txBody>
      </p:sp>
      <p:sp>
        <p:nvSpPr>
          <p:cNvPr id="8" name="Скругленный прямоугольник 7"/>
          <p:cNvSpPr/>
          <p:nvPr/>
        </p:nvSpPr>
        <p:spPr>
          <a:xfrm>
            <a:off x="5072287" y="2672872"/>
            <a:ext cx="3768460" cy="57606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П</a:t>
            </a:r>
            <a:r>
              <a:rPr lang="ru-RU" sz="2000" dirty="0" smtClean="0">
                <a:solidFill>
                  <a:schemeClr val="bg2">
                    <a:lumMod val="10000"/>
                  </a:schemeClr>
                </a:solidFill>
                <a:latin typeface="+mj-lt"/>
              </a:rPr>
              <a:t>раво </a:t>
            </a:r>
            <a:r>
              <a:rPr lang="ru-RU" sz="2000" dirty="0">
                <a:solidFill>
                  <a:schemeClr val="bg2">
                    <a:lumMod val="10000"/>
                  </a:schemeClr>
                </a:solidFill>
                <a:latin typeface="+mj-lt"/>
              </a:rPr>
              <a:t>на частную жизнь (ст. 16)</a:t>
            </a:r>
          </a:p>
        </p:txBody>
      </p:sp>
      <p:sp>
        <p:nvSpPr>
          <p:cNvPr id="9" name="Скругленный прямоугольник 8"/>
          <p:cNvSpPr/>
          <p:nvPr/>
        </p:nvSpPr>
        <p:spPr>
          <a:xfrm>
            <a:off x="4860032" y="3603330"/>
            <a:ext cx="3980716" cy="1080120"/>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П</a:t>
            </a:r>
            <a:r>
              <a:rPr lang="ru-RU" sz="2000" dirty="0" smtClean="0">
                <a:solidFill>
                  <a:schemeClr val="bg2">
                    <a:lumMod val="10000"/>
                  </a:schemeClr>
                </a:solidFill>
                <a:latin typeface="+mj-lt"/>
              </a:rPr>
              <a:t>раво </a:t>
            </a:r>
            <a:r>
              <a:rPr lang="ru-RU" sz="2000" dirty="0">
                <a:solidFill>
                  <a:schemeClr val="bg2">
                    <a:lumMod val="10000"/>
                  </a:schemeClr>
                </a:solidFill>
                <a:latin typeface="+mj-lt"/>
              </a:rPr>
              <a:t>на отдых и досуг, на участие в культурной и творческой жизни (ст. 31</a:t>
            </a:r>
            <a:r>
              <a:rPr lang="ru-RU" sz="2000" dirty="0">
                <a:solidFill>
                  <a:schemeClr val="bg2">
                    <a:lumMod val="10000"/>
                  </a:schemeClr>
                </a:solidFill>
              </a:rPr>
              <a:t>)</a:t>
            </a:r>
          </a:p>
        </p:txBody>
      </p:sp>
      <p:sp>
        <p:nvSpPr>
          <p:cNvPr id="10" name="Скругленный прямоугольник 9"/>
          <p:cNvSpPr/>
          <p:nvPr/>
        </p:nvSpPr>
        <p:spPr>
          <a:xfrm>
            <a:off x="4716016" y="5045955"/>
            <a:ext cx="4124732" cy="144016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latin typeface="+mj-lt"/>
              </a:rPr>
              <a:t>Права </a:t>
            </a:r>
            <a:r>
              <a:rPr lang="ru-RU" sz="2000" dirty="0">
                <a:solidFill>
                  <a:schemeClr val="bg2">
                    <a:lumMod val="10000"/>
                  </a:schemeClr>
                </a:solidFill>
                <a:latin typeface="+mj-lt"/>
              </a:rPr>
              <a:t>ребенка, принадлежащего к этническим, религиозным и этническим меньшинствам (ст. 30)</a:t>
            </a:r>
          </a:p>
        </p:txBody>
      </p:sp>
    </p:spTree>
    <p:extLst>
      <p:ext uri="{BB962C8B-B14F-4D97-AF65-F5344CB8AC3E}">
        <p14:creationId xmlns:p14="http://schemas.microsoft.com/office/powerpoint/2010/main" val="137868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67544" y="764704"/>
            <a:ext cx="8208912" cy="1080120"/>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bg2">
                    <a:lumMod val="10000"/>
                  </a:schemeClr>
                </a:solidFill>
                <a:effectLst>
                  <a:outerShdw blurRad="38100" dist="38100" dir="2700000" algn="tl">
                    <a:srgbClr val="000000">
                      <a:alpha val="43137"/>
                    </a:srgbClr>
                  </a:outerShdw>
                </a:effectLst>
              </a:rPr>
              <a:t>Основные положения Конвенции о правах ребенка</a:t>
            </a:r>
            <a:endParaRPr lang="ru-RU" sz="2800" dirty="0">
              <a:solidFill>
                <a:schemeClr val="bg2">
                  <a:lumMod val="10000"/>
                </a:schemeClr>
              </a:solidFill>
              <a:effectLst>
                <a:outerShdw blurRad="38100" dist="38100" dir="2700000" algn="tl">
                  <a:srgbClr val="000000">
                    <a:alpha val="43137"/>
                  </a:srgbClr>
                </a:outerShdw>
              </a:effectLst>
            </a:endParaRPr>
          </a:p>
        </p:txBody>
      </p:sp>
      <p:sp>
        <p:nvSpPr>
          <p:cNvPr id="3" name="Скругленный прямоугольник 2"/>
          <p:cNvSpPr/>
          <p:nvPr/>
        </p:nvSpPr>
        <p:spPr>
          <a:xfrm>
            <a:off x="107504" y="2204864"/>
            <a:ext cx="2736304" cy="129614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rPr>
              <a:t>З</a:t>
            </a:r>
            <a:r>
              <a:rPr lang="ru-RU" sz="2400" dirty="0" smtClean="0">
                <a:solidFill>
                  <a:schemeClr val="bg2">
                    <a:lumMod val="10000"/>
                  </a:schemeClr>
                </a:solidFill>
              </a:rPr>
              <a:t>апрет </a:t>
            </a:r>
            <a:r>
              <a:rPr lang="ru-RU" sz="2400" dirty="0">
                <a:solidFill>
                  <a:schemeClr val="bg2">
                    <a:lumMod val="10000"/>
                  </a:schemeClr>
                </a:solidFill>
              </a:rPr>
              <a:t>дискриминации (ст. 2)</a:t>
            </a:r>
          </a:p>
        </p:txBody>
      </p:sp>
      <p:sp>
        <p:nvSpPr>
          <p:cNvPr id="4" name="Скругленный прямоугольник 3"/>
          <p:cNvSpPr/>
          <p:nvPr/>
        </p:nvSpPr>
        <p:spPr>
          <a:xfrm>
            <a:off x="402845" y="4098025"/>
            <a:ext cx="3240360" cy="172819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2">
                    <a:lumMod val="10000"/>
                  </a:schemeClr>
                </a:solidFill>
                <a:latin typeface="+mj-lt"/>
              </a:rPr>
              <a:t>Принцип наилучшего обеспечения интересов </a:t>
            </a:r>
            <a:r>
              <a:rPr lang="ru-RU" sz="2400" dirty="0">
                <a:solidFill>
                  <a:schemeClr val="bg2">
                    <a:lumMod val="10000"/>
                  </a:schemeClr>
                </a:solidFill>
                <a:latin typeface="+mj-lt"/>
              </a:rPr>
              <a:t>ребенка (ст. 3)</a:t>
            </a:r>
          </a:p>
        </p:txBody>
      </p:sp>
      <p:sp>
        <p:nvSpPr>
          <p:cNvPr id="5" name="Скругленный прямоугольник 4"/>
          <p:cNvSpPr/>
          <p:nvPr/>
        </p:nvSpPr>
        <p:spPr>
          <a:xfrm>
            <a:off x="4733951" y="2497317"/>
            <a:ext cx="4104456" cy="200738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latin typeface="+mj-lt"/>
              </a:rPr>
              <a:t>П</a:t>
            </a:r>
            <a:r>
              <a:rPr lang="ru-RU" sz="2400" dirty="0" smtClean="0">
                <a:solidFill>
                  <a:schemeClr val="bg2">
                    <a:lumMod val="10000"/>
                  </a:schemeClr>
                </a:solidFill>
                <a:latin typeface="+mj-lt"/>
              </a:rPr>
              <a:t>раво </a:t>
            </a:r>
            <a:r>
              <a:rPr lang="ru-RU" sz="2400" dirty="0">
                <a:solidFill>
                  <a:schemeClr val="bg2">
                    <a:lumMod val="10000"/>
                  </a:schemeClr>
                </a:solidFill>
                <a:latin typeface="+mj-lt"/>
              </a:rPr>
              <a:t>ребенка свободно выражать свои </a:t>
            </a:r>
            <a:r>
              <a:rPr lang="ru-RU" sz="2400" dirty="0" smtClean="0">
                <a:solidFill>
                  <a:schemeClr val="bg2">
                    <a:lumMod val="10000"/>
                  </a:schemeClr>
                </a:solidFill>
                <a:latin typeface="+mj-lt"/>
              </a:rPr>
              <a:t>собственные взгляды </a:t>
            </a:r>
            <a:r>
              <a:rPr lang="ru-RU" sz="2400" dirty="0">
                <a:solidFill>
                  <a:schemeClr val="bg2">
                    <a:lumMod val="10000"/>
                  </a:schemeClr>
                </a:solidFill>
                <a:latin typeface="+mj-lt"/>
              </a:rPr>
              <a:t>по всем затрагивающим его </a:t>
            </a:r>
            <a:r>
              <a:rPr lang="ru-RU" sz="2400" dirty="0" smtClean="0">
                <a:solidFill>
                  <a:schemeClr val="bg2">
                    <a:lumMod val="10000"/>
                  </a:schemeClr>
                </a:solidFill>
                <a:latin typeface="+mj-lt"/>
              </a:rPr>
              <a:t>вопросам (</a:t>
            </a:r>
            <a:r>
              <a:rPr lang="ru-RU" sz="2400" dirty="0">
                <a:solidFill>
                  <a:schemeClr val="bg2">
                    <a:lumMod val="10000"/>
                  </a:schemeClr>
                </a:solidFill>
                <a:latin typeface="+mj-lt"/>
              </a:rPr>
              <a:t>ст. 12)</a:t>
            </a:r>
          </a:p>
        </p:txBody>
      </p:sp>
      <p:sp>
        <p:nvSpPr>
          <p:cNvPr id="6" name="Скругленный прямоугольник 5"/>
          <p:cNvSpPr/>
          <p:nvPr/>
        </p:nvSpPr>
        <p:spPr>
          <a:xfrm>
            <a:off x="3995936" y="4797152"/>
            <a:ext cx="3960440" cy="1872208"/>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latin typeface="+mj-lt"/>
              </a:rPr>
              <a:t>П</a:t>
            </a:r>
            <a:r>
              <a:rPr lang="ru-RU" sz="2400" dirty="0" smtClean="0">
                <a:solidFill>
                  <a:schemeClr val="bg2">
                    <a:lumMod val="10000"/>
                  </a:schemeClr>
                </a:solidFill>
                <a:latin typeface="+mj-lt"/>
              </a:rPr>
              <a:t>рава </a:t>
            </a:r>
            <a:r>
              <a:rPr lang="ru-RU" sz="2400" dirty="0">
                <a:solidFill>
                  <a:schemeClr val="bg2">
                    <a:lumMod val="10000"/>
                  </a:schemeClr>
                </a:solidFill>
                <a:latin typeface="+mj-lt"/>
              </a:rPr>
              <a:t>и обязанности родителей руководить ребенком в осуществлении им его прав (ст. 5)</a:t>
            </a:r>
          </a:p>
        </p:txBody>
      </p:sp>
      <p:cxnSp>
        <p:nvCxnSpPr>
          <p:cNvPr id="8" name="Прямая со стрелкой 7"/>
          <p:cNvCxnSpPr>
            <a:endCxn id="3" idx="3"/>
          </p:cNvCxnSpPr>
          <p:nvPr/>
        </p:nvCxnSpPr>
        <p:spPr>
          <a:xfrm flipH="1">
            <a:off x="2843808" y="1844824"/>
            <a:ext cx="1584176"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H="1">
            <a:off x="3491880" y="1844824"/>
            <a:ext cx="936104" cy="2253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4427984" y="1844824"/>
            <a:ext cx="792088" cy="6524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4427984" y="1844824"/>
            <a:ext cx="0"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42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107504" y="2636912"/>
            <a:ext cx="8928992" cy="4032448"/>
          </a:xfrm>
        </p:spPr>
        <p:txBody>
          <a:bodyPr>
            <a:normAutofit fontScale="77500" lnSpcReduction="20000"/>
          </a:bodyPr>
          <a:lstStyle/>
          <a:p>
            <a:pPr lvl="0">
              <a:buFont typeface="Wingdings" panose="05000000000000000000" pitchFamily="2" charset="2"/>
              <a:buChar char="Ø"/>
            </a:pPr>
            <a:r>
              <a:rPr lang="ru-RU" dirty="0" smtClean="0">
                <a:latin typeface="+mj-lt"/>
              </a:rPr>
              <a:t>Международный </a:t>
            </a:r>
            <a:r>
              <a:rPr lang="ru-RU" dirty="0">
                <a:latin typeface="+mj-lt"/>
              </a:rPr>
              <a:t>пакт об экономических, </a:t>
            </a:r>
            <a:r>
              <a:rPr lang="ru-RU" dirty="0" smtClean="0">
                <a:latin typeface="+mj-lt"/>
              </a:rPr>
              <a:t>социальных </a:t>
            </a:r>
            <a:r>
              <a:rPr lang="ru-RU" dirty="0">
                <a:latin typeface="+mj-lt"/>
              </a:rPr>
              <a:t>и культурных правах 1966 г.</a:t>
            </a:r>
          </a:p>
          <a:p>
            <a:pPr lvl="0">
              <a:buFont typeface="Wingdings" panose="05000000000000000000" pitchFamily="2" charset="2"/>
              <a:buChar char="Ø"/>
            </a:pPr>
            <a:r>
              <a:rPr lang="ru-RU" dirty="0">
                <a:latin typeface="+mj-lt"/>
              </a:rPr>
              <a:t>Международный	</a:t>
            </a:r>
            <a:r>
              <a:rPr lang="ru-RU" dirty="0" smtClean="0">
                <a:latin typeface="+mj-lt"/>
              </a:rPr>
              <a:t>пакт </a:t>
            </a:r>
            <a:r>
              <a:rPr lang="ru-RU" dirty="0">
                <a:latin typeface="+mj-lt"/>
              </a:rPr>
              <a:t>о гражданских и политических правах 1966 г.</a:t>
            </a:r>
          </a:p>
          <a:p>
            <a:pPr lvl="0">
              <a:buFont typeface="Wingdings" panose="05000000000000000000" pitchFamily="2" charset="2"/>
              <a:buChar char="Ø"/>
            </a:pPr>
            <a:r>
              <a:rPr lang="ru-RU" dirty="0">
                <a:latin typeface="+mj-lt"/>
              </a:rPr>
              <a:t>Конвенция о ликвидации всех форм дискриминации в отношении женщин 1979 г</a:t>
            </a:r>
            <a:r>
              <a:rPr lang="ru-RU" dirty="0" smtClean="0">
                <a:latin typeface="+mj-lt"/>
              </a:rPr>
              <a:t>.</a:t>
            </a:r>
          </a:p>
          <a:p>
            <a:pPr>
              <a:buFont typeface="Wingdings" panose="05000000000000000000" pitchFamily="2" charset="2"/>
              <a:buChar char="Ø"/>
            </a:pPr>
            <a:r>
              <a:rPr lang="ru-RU" dirty="0">
                <a:latin typeface="+mj-lt"/>
              </a:rPr>
              <a:t>Конвенция о ликвидации всех форм дискриминации в отношении женщин 1979 г.</a:t>
            </a:r>
          </a:p>
          <a:p>
            <a:pPr lvl="0">
              <a:buFont typeface="Wingdings" panose="05000000000000000000" pitchFamily="2" charset="2"/>
              <a:buChar char="Ø"/>
            </a:pPr>
            <a:r>
              <a:rPr lang="ru-RU" dirty="0" smtClean="0">
                <a:latin typeface="+mj-lt"/>
              </a:rPr>
              <a:t>Конвенция </a:t>
            </a:r>
            <a:r>
              <a:rPr lang="ru-RU" dirty="0">
                <a:latin typeface="+mj-lt"/>
              </a:rPr>
              <a:t>о правах ребенка 1989 г</a:t>
            </a:r>
            <a:r>
              <a:rPr lang="ru-RU" dirty="0" smtClean="0">
                <a:latin typeface="+mj-lt"/>
              </a:rPr>
              <a:t>.</a:t>
            </a:r>
          </a:p>
          <a:p>
            <a:pPr lvl="0">
              <a:buFont typeface="Wingdings" panose="05000000000000000000" pitchFamily="2" charset="2"/>
              <a:buChar char="Ø"/>
            </a:pPr>
            <a:r>
              <a:rPr lang="ru-RU" dirty="0" smtClean="0">
                <a:latin typeface="+mj-lt"/>
              </a:rPr>
              <a:t>Факультативный протокол  к Конвенции о правах ребенка, касающийся торговли детьми, детской проституции и детской порнографии  2000 г.</a:t>
            </a:r>
          </a:p>
          <a:p>
            <a:pPr>
              <a:buFont typeface="Wingdings" panose="05000000000000000000" pitchFamily="2" charset="2"/>
              <a:buChar char="Ø"/>
            </a:pPr>
            <a:r>
              <a:rPr lang="ru-RU" dirty="0">
                <a:latin typeface="+mj-lt"/>
              </a:rPr>
              <a:t>Гаагская конвенция о гражданско-правовых аспектах международного похищения детей 1980 г.</a:t>
            </a:r>
          </a:p>
          <a:p>
            <a:pPr lvl="0">
              <a:buFont typeface="Wingdings" panose="05000000000000000000" pitchFamily="2" charset="2"/>
              <a:buChar char="Ø"/>
            </a:pPr>
            <a:r>
              <a:rPr lang="ru-RU" dirty="0" smtClean="0">
                <a:latin typeface="+mj-lt"/>
              </a:rPr>
              <a:t>Конвенция о правах инвалидов 2006 г.</a:t>
            </a:r>
          </a:p>
          <a:p>
            <a:pPr lvl="0"/>
            <a:endParaRPr lang="ru-RU" dirty="0">
              <a:latin typeface="+mj-lt"/>
            </a:endParaRPr>
          </a:p>
        </p:txBody>
      </p:sp>
      <p:sp>
        <p:nvSpPr>
          <p:cNvPr id="2" name="Скругленный прямоугольник 1"/>
          <p:cNvSpPr/>
          <p:nvPr/>
        </p:nvSpPr>
        <p:spPr>
          <a:xfrm>
            <a:off x="323528" y="620688"/>
            <a:ext cx="8444439" cy="1152128"/>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000" dirty="0">
                <a:solidFill>
                  <a:schemeClr val="bg2">
                    <a:lumMod val="10000"/>
                  </a:schemeClr>
                </a:solidFill>
                <a:effectLst>
                  <a:outerShdw blurRad="50800" dist="38100" dir="18900000" algn="bl" rotWithShape="0">
                    <a:prstClr val="black">
                      <a:alpha val="40000"/>
                    </a:prstClr>
                  </a:outerShdw>
                </a:effectLst>
              </a:rPr>
              <a:t>Международные договоры РФ, касающиеся прав ребенка</a:t>
            </a:r>
            <a:endParaRPr lang="ru-RU" sz="3000" dirty="0">
              <a:effectLst>
                <a:outerShdw blurRad="50800" dist="38100" dir="18900000" algn="bl" rotWithShape="0">
                  <a:prstClr val="black">
                    <a:alpha val="40000"/>
                  </a:prstClr>
                </a:outerShdw>
              </a:effectLst>
              <a:latin typeface="+mj-lt"/>
            </a:endParaRPr>
          </a:p>
        </p:txBody>
      </p:sp>
      <p:sp>
        <p:nvSpPr>
          <p:cNvPr id="7" name="Блок-схема: знак завершения 6"/>
          <p:cNvSpPr/>
          <p:nvPr/>
        </p:nvSpPr>
        <p:spPr>
          <a:xfrm>
            <a:off x="2133479" y="1916832"/>
            <a:ext cx="4824536" cy="504056"/>
          </a:xfrm>
          <a:prstGeom prst="flowChartTerminator">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chemeClr val="tx2">
                    <a:lumMod val="50000"/>
                  </a:schemeClr>
                </a:solidFill>
                <a:effectLst>
                  <a:innerShdw blurRad="114300">
                    <a:prstClr val="black"/>
                  </a:innerShdw>
                </a:effectLst>
                <a:latin typeface="+mj-lt"/>
              </a:rPr>
              <a:t>Универсальные</a:t>
            </a:r>
            <a:endParaRPr lang="ru-RU" sz="2200" dirty="0">
              <a:solidFill>
                <a:schemeClr val="tx2">
                  <a:lumMod val="50000"/>
                </a:schemeClr>
              </a:solidFill>
              <a:effectLst>
                <a:innerShdw blurRad="114300">
                  <a:prstClr val="black"/>
                </a:innerShdw>
              </a:effectLst>
              <a:latin typeface="+mj-lt"/>
            </a:endParaRPr>
          </a:p>
        </p:txBody>
      </p:sp>
    </p:spTree>
    <p:extLst>
      <p:ext uri="{BB962C8B-B14F-4D97-AF65-F5344CB8AC3E}">
        <p14:creationId xmlns:p14="http://schemas.microsoft.com/office/powerpoint/2010/main" val="1404461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729316" y="653870"/>
            <a:ext cx="7560840" cy="64807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rPr>
              <a:t>Запрет дискриминации (ст. 2)</a:t>
            </a:r>
          </a:p>
        </p:txBody>
      </p:sp>
      <p:sp>
        <p:nvSpPr>
          <p:cNvPr id="5" name="Объект 4"/>
          <p:cNvSpPr>
            <a:spLocks noGrp="1"/>
          </p:cNvSpPr>
          <p:nvPr>
            <p:ph idx="1"/>
          </p:nvPr>
        </p:nvSpPr>
        <p:spPr>
          <a:xfrm>
            <a:off x="251520" y="1628800"/>
            <a:ext cx="8640960" cy="4968552"/>
          </a:xfrm>
        </p:spPr>
        <p:txBody>
          <a:bodyPr>
            <a:normAutofit fontScale="92500" lnSpcReduction="20000"/>
          </a:bodyPr>
          <a:lstStyle/>
          <a:p>
            <a:pPr marL="0" indent="0">
              <a:buNone/>
            </a:pPr>
            <a:r>
              <a:rPr lang="ru-RU" dirty="0" smtClean="0">
                <a:latin typeface="+mj-lt"/>
              </a:rPr>
              <a:t>1. Государства-участники </a:t>
            </a:r>
            <a:r>
              <a:rPr lang="ru-RU" dirty="0">
                <a:latin typeface="+mj-lt"/>
              </a:rPr>
              <a:t>уважают и обеспечивают все права, предусмотренные настоящей Конвенцией, за каждым ребенком, находящимся в пределах их юрисдикции, без какой-либо дискриминации, независимо от расы, цвета кожи, пола, языка, религии, политических или иных убеждений, национального, этнического или социального происхождения, имущественного положения, состояния здоровья и рождения ребенка, его родителей или законных опекунов или каких-либо иных </a:t>
            </a:r>
            <a:r>
              <a:rPr lang="ru-RU" dirty="0" smtClean="0">
                <a:latin typeface="+mj-lt"/>
              </a:rPr>
              <a:t>обстоятельств </a:t>
            </a:r>
          </a:p>
          <a:p>
            <a:pPr marL="0" indent="0">
              <a:buNone/>
            </a:pPr>
            <a:endParaRPr lang="ru-RU" dirty="0">
              <a:latin typeface="+mj-lt"/>
            </a:endParaRPr>
          </a:p>
          <a:p>
            <a:pPr marL="0" indent="0">
              <a:buNone/>
            </a:pPr>
            <a:r>
              <a:rPr lang="ru-RU" dirty="0">
                <a:latin typeface="+mj-lt"/>
              </a:rPr>
              <a:t>2. Государства-участники принимают все необходимые меры для обеспечения защиты ребенка от всех форм дискриминации или наказания на основе статуса, деятельности, выражаемых взглядов или убеждений ребенка, родителей ребенка, законных опекунов или иных членов семьи.</a:t>
            </a:r>
          </a:p>
          <a:p>
            <a:pPr marL="0" indent="0">
              <a:buNone/>
            </a:pPr>
            <a:endParaRPr lang="ru-RU" dirty="0">
              <a:latin typeface="+mj-lt"/>
            </a:endParaRPr>
          </a:p>
        </p:txBody>
      </p:sp>
    </p:spTree>
    <p:extLst>
      <p:ext uri="{BB962C8B-B14F-4D97-AF65-F5344CB8AC3E}">
        <p14:creationId xmlns:p14="http://schemas.microsoft.com/office/powerpoint/2010/main" val="3142900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729316" y="653870"/>
            <a:ext cx="7560840" cy="64807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rPr>
              <a:t>Запрет дискриминации (ст. 2)</a:t>
            </a:r>
          </a:p>
        </p:txBody>
      </p:sp>
      <p:sp>
        <p:nvSpPr>
          <p:cNvPr id="5" name="Объект 4"/>
          <p:cNvSpPr>
            <a:spLocks noGrp="1"/>
          </p:cNvSpPr>
          <p:nvPr>
            <p:ph idx="1"/>
          </p:nvPr>
        </p:nvSpPr>
        <p:spPr>
          <a:xfrm>
            <a:off x="251520" y="1628800"/>
            <a:ext cx="8640960" cy="4968552"/>
          </a:xfrm>
        </p:spPr>
        <p:txBody>
          <a:bodyPr>
            <a:normAutofit fontScale="92500" lnSpcReduction="20000"/>
          </a:bodyPr>
          <a:lstStyle/>
          <a:p>
            <a:pPr marL="0" indent="0">
              <a:buNone/>
            </a:pPr>
            <a:r>
              <a:rPr lang="ru-RU" dirty="0" smtClean="0">
                <a:latin typeface="+mj-lt"/>
              </a:rPr>
              <a:t>1. Государства-участники </a:t>
            </a:r>
            <a:r>
              <a:rPr lang="ru-RU" dirty="0">
                <a:latin typeface="+mj-lt"/>
              </a:rPr>
              <a:t>уважают и обеспечивают </a:t>
            </a:r>
            <a:r>
              <a:rPr lang="ru-RU" dirty="0">
                <a:effectLst>
                  <a:outerShdw blurRad="38100" dist="38100" dir="2700000" algn="tl">
                    <a:srgbClr val="000000">
                      <a:alpha val="43137"/>
                    </a:srgbClr>
                  </a:outerShdw>
                </a:effectLst>
                <a:latin typeface="+mj-lt"/>
              </a:rPr>
              <a:t>все права, предусмотренные настоящей Конвенцией</a:t>
            </a:r>
            <a:r>
              <a:rPr lang="ru-RU" dirty="0">
                <a:latin typeface="+mj-lt"/>
              </a:rPr>
              <a:t>, </a:t>
            </a:r>
            <a:r>
              <a:rPr lang="ru-RU" u="sng" dirty="0">
                <a:latin typeface="+mj-lt"/>
              </a:rPr>
              <a:t>за каждым ребенком, находящимся в пределах их юрисдикции</a:t>
            </a:r>
            <a:r>
              <a:rPr lang="ru-RU" dirty="0">
                <a:latin typeface="+mj-lt"/>
              </a:rPr>
              <a:t>, без какой-либо дискриминации, независимо от расы, цвета кожи, пола, языка, религии, политических или иных убеждений, национального, этнического или социального происхождения, имущественного положения, состояния здоровья и рождения </a:t>
            </a:r>
            <a:r>
              <a:rPr lang="ru-RU" dirty="0">
                <a:solidFill>
                  <a:srgbClr val="FF0000"/>
                </a:solidFill>
                <a:latin typeface="+mj-lt"/>
              </a:rPr>
              <a:t>ребенка</a:t>
            </a:r>
            <a:r>
              <a:rPr lang="ru-RU" dirty="0">
                <a:latin typeface="+mj-lt"/>
              </a:rPr>
              <a:t>, </a:t>
            </a:r>
            <a:r>
              <a:rPr lang="ru-RU" u="sng" dirty="0">
                <a:latin typeface="+mj-lt"/>
              </a:rPr>
              <a:t>его родителей или законных опекунов</a:t>
            </a:r>
            <a:r>
              <a:rPr lang="ru-RU" dirty="0">
                <a:latin typeface="+mj-lt"/>
              </a:rPr>
              <a:t> или каких-либо иных </a:t>
            </a:r>
            <a:r>
              <a:rPr lang="ru-RU" dirty="0" smtClean="0">
                <a:latin typeface="+mj-lt"/>
              </a:rPr>
              <a:t>обстоятельств </a:t>
            </a:r>
          </a:p>
          <a:p>
            <a:pPr marL="0" indent="0">
              <a:buNone/>
            </a:pPr>
            <a:endParaRPr lang="ru-RU" dirty="0">
              <a:latin typeface="+mj-lt"/>
            </a:endParaRPr>
          </a:p>
          <a:p>
            <a:pPr marL="0" indent="0">
              <a:buNone/>
            </a:pPr>
            <a:r>
              <a:rPr lang="ru-RU" dirty="0">
                <a:latin typeface="+mj-lt"/>
              </a:rPr>
              <a:t>2. Государства-участники принимают все необходимые меры </a:t>
            </a:r>
            <a:r>
              <a:rPr lang="ru-RU" u="sng" dirty="0">
                <a:latin typeface="+mj-lt"/>
              </a:rPr>
              <a:t>для обеспечения защиты </a:t>
            </a:r>
            <a:r>
              <a:rPr lang="ru-RU" dirty="0">
                <a:latin typeface="+mj-lt"/>
              </a:rPr>
              <a:t>ребенка от всех форм дискриминации или наказания </a:t>
            </a:r>
            <a:r>
              <a:rPr lang="ru-RU" u="sng" dirty="0">
                <a:latin typeface="+mj-lt"/>
              </a:rPr>
              <a:t>на основе статуса, деятельности, выражаемых взглядов или убеждений ребенка, родителей ребенка, законных опекунов или иных членов семьи</a:t>
            </a:r>
            <a:r>
              <a:rPr lang="ru-RU" dirty="0">
                <a:latin typeface="+mj-lt"/>
              </a:rPr>
              <a:t>.</a:t>
            </a:r>
          </a:p>
          <a:p>
            <a:pPr marL="0" indent="0">
              <a:buNone/>
            </a:pPr>
            <a:endParaRPr lang="ru-RU" dirty="0">
              <a:latin typeface="+mj-lt"/>
            </a:endParaRPr>
          </a:p>
        </p:txBody>
      </p:sp>
    </p:spTree>
    <p:extLst>
      <p:ext uri="{BB962C8B-B14F-4D97-AF65-F5344CB8AC3E}">
        <p14:creationId xmlns:p14="http://schemas.microsoft.com/office/powerpoint/2010/main" val="3669685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ая прямоугольная выноска 3"/>
          <p:cNvSpPr/>
          <p:nvPr/>
        </p:nvSpPr>
        <p:spPr>
          <a:xfrm>
            <a:off x="179512" y="1628800"/>
            <a:ext cx="2880320" cy="2160240"/>
          </a:xfrm>
          <a:prstGeom prst="wedgeRoundRectCallout">
            <a:avLst>
              <a:gd name="adj1" fmla="val 55935"/>
              <a:gd name="adj2" fmla="val -64667"/>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dirty="0">
                <a:solidFill>
                  <a:schemeClr val="bg2">
                    <a:lumMod val="10000"/>
                  </a:schemeClr>
                </a:solidFill>
                <a:latin typeface="+mj-lt"/>
              </a:rPr>
              <a:t>«осуществление прав и свобод на равной основе, однако, не означает одинаковое обращение в каждом случае» </a:t>
            </a:r>
          </a:p>
        </p:txBody>
      </p:sp>
      <p:sp>
        <p:nvSpPr>
          <p:cNvPr id="5" name="Скругленный прямоугольник 4"/>
          <p:cNvSpPr/>
          <p:nvPr/>
        </p:nvSpPr>
        <p:spPr>
          <a:xfrm>
            <a:off x="729316" y="653870"/>
            <a:ext cx="7560840" cy="64807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rPr>
              <a:t>Запрет дискриминации (ст. 2)</a:t>
            </a:r>
          </a:p>
        </p:txBody>
      </p:sp>
      <p:sp>
        <p:nvSpPr>
          <p:cNvPr id="6" name="Скругленная прямоугольная выноска 5"/>
          <p:cNvSpPr/>
          <p:nvPr/>
        </p:nvSpPr>
        <p:spPr>
          <a:xfrm>
            <a:off x="539552" y="4077072"/>
            <a:ext cx="4150204" cy="2592288"/>
          </a:xfrm>
          <a:prstGeom prst="wedgeRoundRectCallout">
            <a:avLst>
              <a:gd name="adj1" fmla="val 39346"/>
              <a:gd name="adj2" fmla="val -156908"/>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«не всякое различие в обращении представляет собой дискриминацию при условии, что критерии такого различия являются разумными и объективными, а задача состоит в том, чтобы достичь цели, которая допускается Пактом»</a:t>
            </a:r>
            <a:endParaRPr lang="ru-RU" sz="2000" dirty="0"/>
          </a:p>
        </p:txBody>
      </p:sp>
      <p:sp>
        <p:nvSpPr>
          <p:cNvPr id="7" name="Скругленная прямоугольная выноска 6"/>
          <p:cNvSpPr/>
          <p:nvPr/>
        </p:nvSpPr>
        <p:spPr>
          <a:xfrm>
            <a:off x="4885505" y="1988840"/>
            <a:ext cx="4104456" cy="2736304"/>
          </a:xfrm>
          <a:prstGeom prst="wedgeRoundRectCallout">
            <a:avLst>
              <a:gd name="adj1" fmla="val -55518"/>
              <a:gd name="adj2" fmla="val -75039"/>
              <a:gd name="adj3" fmla="val 16667"/>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u="sng" dirty="0">
                <a:solidFill>
                  <a:schemeClr val="bg2">
                    <a:lumMod val="10000"/>
                  </a:schemeClr>
                </a:solidFill>
                <a:latin typeface="+mj-lt"/>
              </a:rPr>
              <a:t>Например,</a:t>
            </a:r>
            <a:r>
              <a:rPr lang="ru-RU" dirty="0">
                <a:solidFill>
                  <a:schemeClr val="bg2">
                    <a:lumMod val="10000"/>
                  </a:schemeClr>
                </a:solidFill>
                <a:latin typeface="+mj-lt"/>
              </a:rPr>
              <a:t> </a:t>
            </a:r>
            <a:endParaRPr lang="ru-RU" dirty="0" smtClean="0">
              <a:solidFill>
                <a:schemeClr val="bg2">
                  <a:lumMod val="10000"/>
                </a:schemeClr>
              </a:solidFill>
              <a:latin typeface="+mj-lt"/>
            </a:endParaRPr>
          </a:p>
          <a:p>
            <a:pPr marL="285750" indent="-285750" algn="ctr">
              <a:buFont typeface="Wingdings" panose="05000000000000000000" pitchFamily="2" charset="2"/>
              <a:buChar char="ü"/>
            </a:pPr>
            <a:r>
              <a:rPr lang="ru-RU" dirty="0" smtClean="0">
                <a:solidFill>
                  <a:schemeClr val="bg2">
                    <a:lumMod val="10000"/>
                  </a:schemeClr>
                </a:solidFill>
                <a:latin typeface="+mj-lt"/>
              </a:rPr>
              <a:t>п</a:t>
            </a:r>
            <a:r>
              <a:rPr lang="ru-RU" dirty="0">
                <a:solidFill>
                  <a:schemeClr val="bg2">
                    <a:lumMod val="10000"/>
                  </a:schemeClr>
                </a:solidFill>
                <a:latin typeface="+mj-lt"/>
              </a:rPr>
              <a:t>. 5 ст. 6 предусматривает, что смертный приговор не выносится за преступления, совершенные лицами, моложе 18 лет </a:t>
            </a:r>
            <a:r>
              <a:rPr lang="ru-RU" u="sng" dirty="0">
                <a:solidFill>
                  <a:schemeClr val="bg2">
                    <a:lumMod val="10000"/>
                  </a:schemeClr>
                </a:solidFill>
                <a:latin typeface="+mj-lt"/>
              </a:rPr>
              <a:t>или</a:t>
            </a:r>
            <a:r>
              <a:rPr lang="ru-RU" dirty="0">
                <a:solidFill>
                  <a:schemeClr val="bg2">
                    <a:lumMod val="10000"/>
                  </a:schemeClr>
                </a:solidFill>
                <a:latin typeface="+mj-lt"/>
              </a:rPr>
              <a:t> </a:t>
            </a:r>
            <a:endParaRPr lang="ru-RU" dirty="0" smtClean="0">
              <a:solidFill>
                <a:schemeClr val="bg2">
                  <a:lumMod val="10000"/>
                </a:schemeClr>
              </a:solidFill>
              <a:latin typeface="+mj-lt"/>
            </a:endParaRPr>
          </a:p>
          <a:p>
            <a:pPr marL="285750" indent="-285750" algn="ctr">
              <a:buFont typeface="Wingdings" panose="05000000000000000000" pitchFamily="2" charset="2"/>
              <a:buChar char="ü"/>
            </a:pPr>
            <a:r>
              <a:rPr lang="ru-RU" dirty="0" smtClean="0">
                <a:solidFill>
                  <a:schemeClr val="bg2">
                    <a:lumMod val="10000"/>
                  </a:schemeClr>
                </a:solidFill>
                <a:latin typeface="+mj-lt"/>
              </a:rPr>
              <a:t>п</a:t>
            </a:r>
            <a:r>
              <a:rPr lang="ru-RU" dirty="0">
                <a:solidFill>
                  <a:schemeClr val="bg2">
                    <a:lumMod val="10000"/>
                  </a:schemeClr>
                </a:solidFill>
                <a:latin typeface="+mj-lt"/>
              </a:rPr>
              <a:t>. 3 ст. 10 закрепляет требование содержать несовершеннолетних правонарушителей отдельно от взрослых</a:t>
            </a:r>
          </a:p>
        </p:txBody>
      </p:sp>
    </p:spTree>
    <p:extLst>
      <p:ext uri="{BB962C8B-B14F-4D97-AF65-F5344CB8AC3E}">
        <p14:creationId xmlns:p14="http://schemas.microsoft.com/office/powerpoint/2010/main" val="115750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ая прямоугольная выноска 3"/>
          <p:cNvSpPr/>
          <p:nvPr/>
        </p:nvSpPr>
        <p:spPr>
          <a:xfrm>
            <a:off x="179512" y="1628800"/>
            <a:ext cx="2880320" cy="2160240"/>
          </a:xfrm>
          <a:prstGeom prst="wedgeRoundRectCallout">
            <a:avLst>
              <a:gd name="adj1" fmla="val 55935"/>
              <a:gd name="adj2" fmla="val -64667"/>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dirty="0">
                <a:solidFill>
                  <a:schemeClr val="bg2">
                    <a:lumMod val="10000"/>
                  </a:schemeClr>
                </a:solidFill>
                <a:latin typeface="+mj-lt"/>
              </a:rPr>
              <a:t>«осуществление прав и свобод на равной основе, однако, не означает одинаковое обращение в каждом случае» </a:t>
            </a:r>
          </a:p>
        </p:txBody>
      </p:sp>
      <p:sp>
        <p:nvSpPr>
          <p:cNvPr id="5" name="Скругленный прямоугольник 4"/>
          <p:cNvSpPr/>
          <p:nvPr/>
        </p:nvSpPr>
        <p:spPr>
          <a:xfrm>
            <a:off x="729316" y="653870"/>
            <a:ext cx="7560840" cy="64807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rPr>
              <a:t>Запрет дискриминации (ст. 2)</a:t>
            </a:r>
          </a:p>
        </p:txBody>
      </p:sp>
      <p:sp>
        <p:nvSpPr>
          <p:cNvPr id="6" name="Скругленная прямоугольная выноска 5"/>
          <p:cNvSpPr/>
          <p:nvPr/>
        </p:nvSpPr>
        <p:spPr>
          <a:xfrm>
            <a:off x="467544" y="4077072"/>
            <a:ext cx="4150204" cy="2592288"/>
          </a:xfrm>
          <a:prstGeom prst="wedgeRoundRectCallout">
            <a:avLst>
              <a:gd name="adj1" fmla="val 39017"/>
              <a:gd name="adj2" fmla="val -156908"/>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«не всякое различие в обращении представляет собой дискриминацию при условии, что критерии такого различия являются разумными и объективными, а задача состоит в том, чтобы достичь цели, которая допускается Пактом»</a:t>
            </a:r>
            <a:endParaRPr lang="ru-RU" sz="2000" dirty="0"/>
          </a:p>
        </p:txBody>
      </p:sp>
      <p:sp>
        <p:nvSpPr>
          <p:cNvPr id="7" name="Скругленная прямоугольная выноска 6"/>
          <p:cNvSpPr/>
          <p:nvPr/>
        </p:nvSpPr>
        <p:spPr>
          <a:xfrm>
            <a:off x="5004048" y="2005506"/>
            <a:ext cx="3985913" cy="2952328"/>
          </a:xfrm>
          <a:prstGeom prst="wedgeRoundRectCallout">
            <a:avLst>
              <a:gd name="adj1" fmla="val -57915"/>
              <a:gd name="adj2" fmla="val -72265"/>
              <a:gd name="adj3" fmla="val 16667"/>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u="sng" dirty="0">
                <a:solidFill>
                  <a:schemeClr val="bg2">
                    <a:lumMod val="10000"/>
                  </a:schemeClr>
                </a:solidFill>
                <a:latin typeface="+mj-lt"/>
              </a:rPr>
              <a:t>Например,</a:t>
            </a:r>
            <a:r>
              <a:rPr lang="ru-RU" dirty="0">
                <a:solidFill>
                  <a:schemeClr val="bg2">
                    <a:lumMod val="10000"/>
                  </a:schemeClr>
                </a:solidFill>
                <a:latin typeface="+mj-lt"/>
              </a:rPr>
              <a:t> </a:t>
            </a:r>
            <a:r>
              <a:rPr lang="ru-RU" dirty="0" smtClean="0">
                <a:solidFill>
                  <a:schemeClr val="bg2">
                    <a:lumMod val="10000"/>
                  </a:schemeClr>
                </a:solidFill>
                <a:latin typeface="+mj-lt"/>
              </a:rPr>
              <a:t>в Конвенции о правах ребенка закреплено право </a:t>
            </a:r>
            <a:r>
              <a:rPr lang="ru-RU" dirty="0">
                <a:solidFill>
                  <a:schemeClr val="bg2">
                    <a:lumMod val="10000"/>
                  </a:schemeClr>
                </a:solidFill>
                <a:latin typeface="+mj-lt"/>
              </a:rPr>
              <a:t>на особую защиту </a:t>
            </a:r>
            <a:endParaRPr lang="ru-RU" dirty="0" smtClean="0">
              <a:solidFill>
                <a:schemeClr val="bg2">
                  <a:lumMod val="10000"/>
                </a:schemeClr>
              </a:solidFill>
              <a:latin typeface="+mj-lt"/>
            </a:endParaRPr>
          </a:p>
          <a:p>
            <a:pPr marL="285750" indent="-285750" algn="ctr">
              <a:buFont typeface="Wingdings" panose="05000000000000000000" pitchFamily="2" charset="2"/>
              <a:buChar char="ü"/>
            </a:pPr>
            <a:r>
              <a:rPr lang="ru-RU" dirty="0" smtClean="0">
                <a:solidFill>
                  <a:schemeClr val="bg2">
                    <a:lumMod val="10000"/>
                  </a:schemeClr>
                </a:solidFill>
                <a:latin typeface="+mj-lt"/>
              </a:rPr>
              <a:t>детей</a:t>
            </a:r>
            <a:r>
              <a:rPr lang="ru-RU" dirty="0">
                <a:solidFill>
                  <a:schemeClr val="bg2">
                    <a:lumMod val="10000"/>
                  </a:schemeClr>
                </a:solidFill>
                <a:latin typeface="+mj-lt"/>
              </a:rPr>
              <a:t>, временно или постоянно лишенных семейного окружения (п. 1 ст. 20); </a:t>
            </a:r>
            <a:endParaRPr lang="ru-RU" dirty="0" smtClean="0">
              <a:solidFill>
                <a:schemeClr val="bg2">
                  <a:lumMod val="10000"/>
                </a:schemeClr>
              </a:solidFill>
              <a:latin typeface="+mj-lt"/>
            </a:endParaRPr>
          </a:p>
          <a:p>
            <a:pPr marL="285750" indent="-285750" algn="ctr">
              <a:buFont typeface="Wingdings" panose="05000000000000000000" pitchFamily="2" charset="2"/>
              <a:buChar char="ü"/>
            </a:pPr>
            <a:r>
              <a:rPr lang="ru-RU" dirty="0" smtClean="0">
                <a:solidFill>
                  <a:schemeClr val="bg2">
                    <a:lumMod val="10000"/>
                  </a:schemeClr>
                </a:solidFill>
                <a:latin typeface="+mj-lt"/>
              </a:rPr>
              <a:t>детей</a:t>
            </a:r>
            <a:r>
              <a:rPr lang="ru-RU" dirty="0">
                <a:solidFill>
                  <a:schemeClr val="bg2">
                    <a:lumMod val="10000"/>
                  </a:schemeClr>
                </a:solidFill>
                <a:latin typeface="+mj-lt"/>
              </a:rPr>
              <a:t>, неполноценных в умственном или физическом отношении (п. 2 ст. 23)</a:t>
            </a:r>
          </a:p>
        </p:txBody>
      </p:sp>
    </p:spTree>
    <p:extLst>
      <p:ext uri="{BB962C8B-B14F-4D97-AF65-F5344CB8AC3E}">
        <p14:creationId xmlns:p14="http://schemas.microsoft.com/office/powerpoint/2010/main" val="373790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827584" y="764704"/>
            <a:ext cx="7272808" cy="72008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bg2">
                    <a:lumMod val="10000"/>
                  </a:schemeClr>
                </a:solidFill>
                <a:effectLst>
                  <a:outerShdw blurRad="38100" dist="38100" dir="2700000" algn="tl">
                    <a:srgbClr val="000000">
                      <a:alpha val="43137"/>
                    </a:srgbClr>
                  </a:outerShdw>
                </a:effectLst>
              </a:rPr>
              <a:t>Дети, нуждающиеся в особой защите</a:t>
            </a:r>
            <a:endParaRPr lang="ru-RU" sz="2800" dirty="0">
              <a:solidFill>
                <a:schemeClr val="bg2">
                  <a:lumMod val="10000"/>
                </a:schemeClr>
              </a:solidFill>
              <a:effectLst>
                <a:outerShdw blurRad="38100" dist="38100" dir="2700000" algn="tl">
                  <a:srgbClr val="000000">
                    <a:alpha val="43137"/>
                  </a:srgbClr>
                </a:outerShdw>
              </a:effectLst>
            </a:endParaRPr>
          </a:p>
        </p:txBody>
      </p:sp>
      <p:sp>
        <p:nvSpPr>
          <p:cNvPr id="3" name="Скругленный прямоугольник 2"/>
          <p:cNvSpPr/>
          <p:nvPr/>
        </p:nvSpPr>
        <p:spPr>
          <a:xfrm>
            <a:off x="1691680" y="1844824"/>
            <a:ext cx="6408712"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rPr>
              <a:t>По мнению Комитета по правам ребенка</a:t>
            </a:r>
            <a:endParaRPr lang="ru-RU" sz="2000" dirty="0">
              <a:solidFill>
                <a:schemeClr val="bg2">
                  <a:lumMod val="10000"/>
                </a:schemeClr>
              </a:solidFill>
            </a:endParaRPr>
          </a:p>
        </p:txBody>
      </p:sp>
      <p:sp>
        <p:nvSpPr>
          <p:cNvPr id="4" name="Скругленный прямоугольник 3"/>
          <p:cNvSpPr/>
          <p:nvPr/>
        </p:nvSpPr>
        <p:spPr>
          <a:xfrm>
            <a:off x="323528" y="2799417"/>
            <a:ext cx="3109589" cy="115212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rPr>
              <a:t>Дети, принадлежащие </a:t>
            </a:r>
            <a:r>
              <a:rPr lang="ru-RU" sz="2000" dirty="0">
                <a:solidFill>
                  <a:schemeClr val="bg2">
                    <a:lumMod val="10000"/>
                  </a:schemeClr>
                </a:solidFill>
              </a:rPr>
              <a:t>к общинам меньшинств или коренных народов</a:t>
            </a:r>
            <a:endParaRPr lang="ru-RU" sz="2000" dirty="0"/>
          </a:p>
        </p:txBody>
      </p:sp>
      <p:sp>
        <p:nvSpPr>
          <p:cNvPr id="5" name="Скругленный прямоугольник 4"/>
          <p:cNvSpPr/>
          <p:nvPr/>
        </p:nvSpPr>
        <p:spPr>
          <a:xfrm>
            <a:off x="6624228" y="2944603"/>
            <a:ext cx="2232248" cy="792088"/>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rPr>
              <a:t>Д</a:t>
            </a:r>
            <a:r>
              <a:rPr lang="ru-RU" sz="2000" dirty="0" smtClean="0">
                <a:solidFill>
                  <a:schemeClr val="bg2">
                    <a:lumMod val="10000"/>
                  </a:schemeClr>
                </a:solidFill>
              </a:rPr>
              <a:t>ети-инвалиды</a:t>
            </a:r>
            <a:endParaRPr lang="ru-RU" sz="2000" dirty="0"/>
          </a:p>
        </p:txBody>
      </p:sp>
      <p:sp>
        <p:nvSpPr>
          <p:cNvPr id="6" name="Скругленный прямоугольник 5"/>
          <p:cNvSpPr/>
          <p:nvPr/>
        </p:nvSpPr>
        <p:spPr>
          <a:xfrm>
            <a:off x="587539" y="4655761"/>
            <a:ext cx="3866321" cy="1584176"/>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rPr>
              <a:t>Дети-</a:t>
            </a:r>
            <a:r>
              <a:rPr lang="ru-RU" sz="2000" dirty="0" err="1" smtClean="0">
                <a:solidFill>
                  <a:schemeClr val="bg2">
                    <a:lumMod val="10000"/>
                  </a:schemeClr>
                </a:solidFill>
              </a:rPr>
              <a:t>неграждане</a:t>
            </a:r>
            <a:r>
              <a:rPr lang="ru-RU" sz="2000" dirty="0" smtClean="0">
                <a:solidFill>
                  <a:schemeClr val="bg2">
                    <a:lumMod val="10000"/>
                  </a:schemeClr>
                </a:solidFill>
              </a:rPr>
              <a:t>, мигранты, перемещенные лица, беженцы </a:t>
            </a:r>
            <a:r>
              <a:rPr lang="ru-RU" sz="2000" dirty="0">
                <a:solidFill>
                  <a:schemeClr val="bg2">
                    <a:lumMod val="10000"/>
                  </a:schemeClr>
                </a:solidFill>
              </a:rPr>
              <a:t>или </a:t>
            </a:r>
            <a:r>
              <a:rPr lang="ru-RU" sz="2000" dirty="0" smtClean="0">
                <a:solidFill>
                  <a:schemeClr val="bg2">
                    <a:lumMod val="10000"/>
                  </a:schemeClr>
                </a:solidFill>
              </a:rPr>
              <a:t>лица, просящие </a:t>
            </a:r>
            <a:r>
              <a:rPr lang="ru-RU" sz="2000" dirty="0">
                <a:solidFill>
                  <a:schemeClr val="bg2">
                    <a:lumMod val="10000"/>
                  </a:schemeClr>
                </a:solidFill>
              </a:rPr>
              <a:t>убежища</a:t>
            </a:r>
            <a:endParaRPr lang="ru-RU" sz="2000" dirty="0"/>
          </a:p>
        </p:txBody>
      </p:sp>
      <p:sp>
        <p:nvSpPr>
          <p:cNvPr id="7" name="Скругленный прямоугольник 6"/>
          <p:cNvSpPr/>
          <p:nvPr/>
        </p:nvSpPr>
        <p:spPr>
          <a:xfrm>
            <a:off x="5112060" y="5301208"/>
            <a:ext cx="3240360" cy="122413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dirty="0" smtClean="0">
              <a:solidFill>
                <a:schemeClr val="bg2">
                  <a:lumMod val="10000"/>
                </a:schemeClr>
              </a:solidFill>
            </a:endParaRPr>
          </a:p>
          <a:p>
            <a:pPr algn="ctr"/>
            <a:r>
              <a:rPr lang="ru-RU" sz="2000" dirty="0" smtClean="0">
                <a:solidFill>
                  <a:schemeClr val="bg2">
                    <a:lumMod val="10000"/>
                  </a:schemeClr>
                </a:solidFill>
              </a:rPr>
              <a:t>Дети, проживающие </a:t>
            </a:r>
            <a:r>
              <a:rPr lang="ru-RU" sz="2000" dirty="0">
                <a:solidFill>
                  <a:schemeClr val="bg2">
                    <a:lumMod val="10000"/>
                  </a:schemeClr>
                </a:solidFill>
              </a:rPr>
              <a:t>и/или </a:t>
            </a:r>
            <a:r>
              <a:rPr lang="ru-RU" sz="2000" dirty="0" smtClean="0">
                <a:solidFill>
                  <a:schemeClr val="bg2">
                    <a:lumMod val="10000"/>
                  </a:schemeClr>
                </a:solidFill>
              </a:rPr>
              <a:t>работающие </a:t>
            </a:r>
            <a:r>
              <a:rPr lang="ru-RU" sz="2000" dirty="0">
                <a:solidFill>
                  <a:schemeClr val="bg2">
                    <a:lumMod val="10000"/>
                  </a:schemeClr>
                </a:solidFill>
              </a:rPr>
              <a:t>на </a:t>
            </a:r>
            <a:r>
              <a:rPr lang="ru-RU" sz="2000" dirty="0" smtClean="0">
                <a:solidFill>
                  <a:schemeClr val="bg2">
                    <a:lumMod val="10000"/>
                  </a:schemeClr>
                </a:solidFill>
              </a:rPr>
              <a:t>улицах</a:t>
            </a:r>
            <a:endParaRPr lang="ru-RU" sz="2000" dirty="0">
              <a:solidFill>
                <a:schemeClr val="bg2">
                  <a:lumMod val="10000"/>
                </a:schemeClr>
              </a:solidFill>
            </a:endParaRPr>
          </a:p>
          <a:p>
            <a:pPr algn="ctr"/>
            <a:endParaRPr lang="ru-RU" dirty="0"/>
          </a:p>
        </p:txBody>
      </p:sp>
      <p:sp>
        <p:nvSpPr>
          <p:cNvPr id="8" name="Скругленный прямоугольник 7"/>
          <p:cNvSpPr/>
          <p:nvPr/>
        </p:nvSpPr>
        <p:spPr>
          <a:xfrm>
            <a:off x="5852933" y="4221088"/>
            <a:ext cx="2520280" cy="57606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rPr>
              <a:t>Внебрачные дети</a:t>
            </a:r>
            <a:endParaRPr lang="ru-RU" sz="2000" dirty="0"/>
          </a:p>
        </p:txBody>
      </p:sp>
      <p:sp>
        <p:nvSpPr>
          <p:cNvPr id="9" name="Выгнутая вправо стрелка 8"/>
          <p:cNvSpPr/>
          <p:nvPr/>
        </p:nvSpPr>
        <p:spPr>
          <a:xfrm>
            <a:off x="8100392" y="1124744"/>
            <a:ext cx="504056" cy="1080120"/>
          </a:xfrm>
          <a:prstGeom prst="curvedLef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cxnSp>
        <p:nvCxnSpPr>
          <p:cNvPr id="11" name="Прямая со стрелкой 10"/>
          <p:cNvCxnSpPr>
            <a:stCxn id="3" idx="2"/>
          </p:cNvCxnSpPr>
          <p:nvPr/>
        </p:nvCxnSpPr>
        <p:spPr>
          <a:xfrm flipH="1">
            <a:off x="3433117" y="2348880"/>
            <a:ext cx="1462919"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3" idx="2"/>
          </p:cNvCxnSpPr>
          <p:nvPr/>
        </p:nvCxnSpPr>
        <p:spPr>
          <a:xfrm flipH="1">
            <a:off x="3635896" y="2348880"/>
            <a:ext cx="1260140" cy="23068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3" idx="2"/>
            <a:endCxn id="5" idx="1"/>
          </p:cNvCxnSpPr>
          <p:nvPr/>
        </p:nvCxnSpPr>
        <p:spPr>
          <a:xfrm>
            <a:off x="4896036" y="2348880"/>
            <a:ext cx="1728192" cy="9917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3" idx="2"/>
          </p:cNvCxnSpPr>
          <p:nvPr/>
        </p:nvCxnSpPr>
        <p:spPr>
          <a:xfrm>
            <a:off x="4896036" y="2348880"/>
            <a:ext cx="1728192" cy="1872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3" idx="2"/>
          </p:cNvCxnSpPr>
          <p:nvPr/>
        </p:nvCxnSpPr>
        <p:spPr>
          <a:xfrm>
            <a:off x="4896036" y="2348880"/>
            <a:ext cx="756084"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89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467544" y="620688"/>
            <a:ext cx="8208912" cy="93610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latin typeface="+mj-lt"/>
              </a:rPr>
              <a:t>Принцип наилучшего обеспечения интересов ребенка </a:t>
            </a:r>
            <a:r>
              <a:rPr lang="ru-RU" sz="2800" dirty="0" smtClean="0">
                <a:solidFill>
                  <a:schemeClr val="bg2">
                    <a:lumMod val="10000"/>
                  </a:schemeClr>
                </a:solidFill>
                <a:effectLst>
                  <a:outerShdw blurRad="38100" dist="38100" dir="2700000" algn="tl">
                    <a:srgbClr val="000000">
                      <a:alpha val="43137"/>
                    </a:srgbClr>
                  </a:outerShdw>
                </a:effectLst>
                <a:latin typeface="+mj-lt"/>
              </a:rPr>
              <a:t>(п. 1 ст</a:t>
            </a:r>
            <a:r>
              <a:rPr lang="ru-RU" sz="2800" dirty="0">
                <a:solidFill>
                  <a:schemeClr val="bg2">
                    <a:lumMod val="10000"/>
                  </a:schemeClr>
                </a:solidFill>
                <a:effectLst>
                  <a:outerShdw blurRad="38100" dist="38100" dir="2700000" algn="tl">
                    <a:srgbClr val="000000">
                      <a:alpha val="43137"/>
                    </a:srgbClr>
                  </a:outerShdw>
                </a:effectLst>
                <a:latin typeface="+mj-lt"/>
              </a:rPr>
              <a:t>. 3)</a:t>
            </a:r>
          </a:p>
        </p:txBody>
      </p:sp>
      <p:sp>
        <p:nvSpPr>
          <p:cNvPr id="5" name="Скругленный прямоугольник 4"/>
          <p:cNvSpPr/>
          <p:nvPr/>
        </p:nvSpPr>
        <p:spPr>
          <a:xfrm>
            <a:off x="251520" y="2060848"/>
            <a:ext cx="8640960" cy="4104456"/>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dirty="0">
                <a:solidFill>
                  <a:schemeClr val="bg2">
                    <a:lumMod val="10000"/>
                  </a:schemeClr>
                </a:solidFill>
              </a:rPr>
              <a:t>Во всех действиях в отношении детей, независимо от того, предпринимаются ли они государственными или частными учреждениями, занимающимися вопросами социального обеспечения, судами, административными или законодательными органами, первоочередное внимание уделяется наилучшему обеспечению интересов ребенка</a:t>
            </a:r>
          </a:p>
        </p:txBody>
      </p:sp>
    </p:spTree>
    <p:extLst>
      <p:ext uri="{BB962C8B-B14F-4D97-AF65-F5344CB8AC3E}">
        <p14:creationId xmlns:p14="http://schemas.microsoft.com/office/powerpoint/2010/main" val="1194856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755576" y="404664"/>
            <a:ext cx="7704856" cy="93610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latin typeface="+mj-lt"/>
              </a:rPr>
              <a:t>Принцип наилучшего обеспечения интересов ребенка </a:t>
            </a:r>
            <a:r>
              <a:rPr lang="ru-RU" sz="2800" dirty="0" smtClean="0">
                <a:solidFill>
                  <a:schemeClr val="bg2">
                    <a:lumMod val="10000"/>
                  </a:schemeClr>
                </a:solidFill>
                <a:effectLst>
                  <a:outerShdw blurRad="38100" dist="38100" dir="2700000" algn="tl">
                    <a:srgbClr val="000000">
                      <a:alpha val="43137"/>
                    </a:srgbClr>
                  </a:outerShdw>
                </a:effectLst>
                <a:latin typeface="+mj-lt"/>
              </a:rPr>
              <a:t>(п. 1 ст</a:t>
            </a:r>
            <a:r>
              <a:rPr lang="ru-RU" sz="2800" dirty="0">
                <a:solidFill>
                  <a:schemeClr val="bg2">
                    <a:lumMod val="10000"/>
                  </a:schemeClr>
                </a:solidFill>
                <a:effectLst>
                  <a:outerShdw blurRad="38100" dist="38100" dir="2700000" algn="tl">
                    <a:srgbClr val="000000">
                      <a:alpha val="43137"/>
                    </a:srgbClr>
                  </a:outerShdw>
                </a:effectLst>
                <a:latin typeface="+mj-lt"/>
              </a:rPr>
              <a:t>. 3)</a:t>
            </a:r>
          </a:p>
        </p:txBody>
      </p:sp>
      <p:sp>
        <p:nvSpPr>
          <p:cNvPr id="3" name="Скругленный прямоугольник 2"/>
          <p:cNvSpPr/>
          <p:nvPr/>
        </p:nvSpPr>
        <p:spPr>
          <a:xfrm>
            <a:off x="2987824" y="1595431"/>
            <a:ext cx="5472608" cy="648072"/>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2">
                    <a:lumMod val="10000"/>
                  </a:schemeClr>
                </a:solidFill>
              </a:rPr>
              <a:t>Ключевые моменты</a:t>
            </a:r>
            <a:endParaRPr lang="ru-RU" sz="2400" dirty="0">
              <a:solidFill>
                <a:schemeClr val="bg2">
                  <a:lumMod val="10000"/>
                </a:schemeClr>
              </a:solidFill>
            </a:endParaRPr>
          </a:p>
        </p:txBody>
      </p:sp>
      <p:sp>
        <p:nvSpPr>
          <p:cNvPr id="4" name="Выгнутая вправо стрелка 3"/>
          <p:cNvSpPr/>
          <p:nvPr/>
        </p:nvSpPr>
        <p:spPr>
          <a:xfrm>
            <a:off x="8460432" y="656692"/>
            <a:ext cx="504056" cy="1368152"/>
          </a:xfrm>
          <a:prstGeom prst="curvedLef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Скругленный прямоугольник 4"/>
          <p:cNvSpPr/>
          <p:nvPr/>
        </p:nvSpPr>
        <p:spPr>
          <a:xfrm>
            <a:off x="241390" y="2492896"/>
            <a:ext cx="3106473" cy="10844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chemeClr val="bg2">
                    <a:lumMod val="10000"/>
                  </a:schemeClr>
                </a:solidFill>
              </a:rPr>
              <a:t>Должен соблюдаться «Во </a:t>
            </a:r>
            <a:r>
              <a:rPr lang="ru-RU" sz="2200" dirty="0">
                <a:solidFill>
                  <a:schemeClr val="bg2">
                    <a:lumMod val="10000"/>
                  </a:schemeClr>
                </a:solidFill>
              </a:rPr>
              <a:t>всех действиях, касающихся </a:t>
            </a:r>
            <a:r>
              <a:rPr lang="ru-RU" sz="2200" dirty="0" smtClean="0">
                <a:solidFill>
                  <a:schemeClr val="bg2">
                    <a:lumMod val="10000"/>
                  </a:schemeClr>
                </a:solidFill>
              </a:rPr>
              <a:t>детей…»</a:t>
            </a:r>
            <a:endParaRPr lang="ru-RU" sz="2200" dirty="0">
              <a:solidFill>
                <a:schemeClr val="bg2">
                  <a:lumMod val="10000"/>
                </a:schemeClr>
              </a:solidFill>
            </a:endParaRPr>
          </a:p>
        </p:txBody>
      </p:sp>
      <p:sp>
        <p:nvSpPr>
          <p:cNvPr id="7" name="Скругленная прямоугольная выноска 6"/>
          <p:cNvSpPr/>
          <p:nvPr/>
        </p:nvSpPr>
        <p:spPr>
          <a:xfrm>
            <a:off x="118562" y="4077072"/>
            <a:ext cx="2869261" cy="2520280"/>
          </a:xfrm>
          <a:prstGeom prst="wedgeRoundRectCallout">
            <a:avLst>
              <a:gd name="adj1" fmla="val -9205"/>
              <a:gd name="adj2" fmla="val -73637"/>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2">
                    <a:lumMod val="10000"/>
                  </a:schemeClr>
                </a:solidFill>
              </a:rPr>
              <a:t>Эту фразу необходимо понимать в широком смысле, как включающую любое действие, непосредственно или косвенно касающееся ребенка</a:t>
            </a:r>
          </a:p>
        </p:txBody>
      </p:sp>
      <p:sp>
        <p:nvSpPr>
          <p:cNvPr id="8" name="Скругленная прямоугольная выноска 7"/>
          <p:cNvSpPr/>
          <p:nvPr/>
        </p:nvSpPr>
        <p:spPr>
          <a:xfrm>
            <a:off x="4427984" y="2924945"/>
            <a:ext cx="4284476" cy="3661386"/>
          </a:xfrm>
          <a:prstGeom prst="wedgeRoundRectCallout">
            <a:avLst>
              <a:gd name="adj1" fmla="val -80006"/>
              <a:gd name="adj2" fmla="val -38650"/>
              <a:gd name="adj3" fmla="val 16667"/>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u="sng" dirty="0">
                <a:solidFill>
                  <a:schemeClr val="bg2">
                    <a:lumMod val="10000"/>
                  </a:schemeClr>
                </a:solidFill>
              </a:rPr>
              <a:t>включает действия </a:t>
            </a:r>
            <a:endParaRPr lang="ru-RU" sz="2200" u="sng" dirty="0" smtClean="0">
              <a:solidFill>
                <a:schemeClr val="bg2">
                  <a:lumMod val="10000"/>
                </a:schemeClr>
              </a:solidFill>
            </a:endParaRPr>
          </a:p>
          <a:p>
            <a:pPr marL="342900" indent="-342900" algn="ctr">
              <a:buFont typeface="Wingdings" panose="05000000000000000000" pitchFamily="2" charset="2"/>
              <a:buChar char="ü"/>
            </a:pPr>
            <a:r>
              <a:rPr lang="ru-RU" sz="2000" dirty="0" smtClean="0">
                <a:solidFill>
                  <a:schemeClr val="bg2">
                    <a:lumMod val="10000"/>
                  </a:schemeClr>
                </a:solidFill>
              </a:rPr>
              <a:t>государственных </a:t>
            </a:r>
            <a:r>
              <a:rPr lang="ru-RU" sz="2000" dirty="0">
                <a:solidFill>
                  <a:schemeClr val="bg2">
                    <a:lumMod val="10000"/>
                  </a:schemeClr>
                </a:solidFill>
              </a:rPr>
              <a:t>или частных учреждений, занимающихся вопросами социального обеспечения, судов, административных или законодательных </a:t>
            </a:r>
            <a:r>
              <a:rPr lang="ru-RU" sz="2000" dirty="0" smtClean="0">
                <a:solidFill>
                  <a:schemeClr val="bg2">
                    <a:lumMod val="10000"/>
                  </a:schemeClr>
                </a:solidFill>
              </a:rPr>
              <a:t>органов (запрос Комитета о подготовке специалистов)</a:t>
            </a:r>
          </a:p>
          <a:p>
            <a:pPr marL="342900" indent="-342900" algn="ctr">
              <a:buFont typeface="Wingdings" panose="05000000000000000000" pitchFamily="2" charset="2"/>
              <a:buChar char="ü"/>
            </a:pPr>
            <a:r>
              <a:rPr lang="ru-RU" sz="2000" dirty="0">
                <a:solidFill>
                  <a:schemeClr val="bg2">
                    <a:lumMod val="10000"/>
                  </a:schemeClr>
                </a:solidFill>
              </a:rPr>
              <a:t>ч</a:t>
            </a:r>
            <a:r>
              <a:rPr lang="ru-RU" sz="2000" dirty="0" smtClean="0">
                <a:solidFill>
                  <a:schemeClr val="bg2">
                    <a:lumMod val="10000"/>
                  </a:schemeClr>
                </a:solidFill>
              </a:rPr>
              <a:t>астных лиц: родителей и лиц, их заменяющих </a:t>
            </a:r>
          </a:p>
          <a:p>
            <a:pPr marL="342900" indent="-342900" algn="ctr">
              <a:buFont typeface="Wingdings" panose="05000000000000000000" pitchFamily="2" charset="2"/>
              <a:buChar char="ü"/>
            </a:pPr>
            <a:endParaRPr lang="ru-RU" sz="2000" dirty="0">
              <a:solidFill>
                <a:schemeClr val="bg2">
                  <a:lumMod val="10000"/>
                </a:schemeClr>
              </a:solidFill>
            </a:endParaRPr>
          </a:p>
        </p:txBody>
      </p:sp>
      <p:cxnSp>
        <p:nvCxnSpPr>
          <p:cNvPr id="13" name="Соединительная линия уступом 12"/>
          <p:cNvCxnSpPr>
            <a:endCxn id="5" idx="3"/>
          </p:cNvCxnSpPr>
          <p:nvPr/>
        </p:nvCxnSpPr>
        <p:spPr>
          <a:xfrm rot="10800000" flipV="1">
            <a:off x="3347864" y="2243502"/>
            <a:ext cx="1008113" cy="79161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671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755576" y="404664"/>
            <a:ext cx="7704856" cy="93610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latin typeface="+mj-lt"/>
              </a:rPr>
              <a:t>Принцип наилучшего обеспечения интересов ребенка </a:t>
            </a:r>
            <a:r>
              <a:rPr lang="ru-RU" sz="2800" dirty="0" smtClean="0">
                <a:solidFill>
                  <a:schemeClr val="bg2">
                    <a:lumMod val="10000"/>
                  </a:schemeClr>
                </a:solidFill>
                <a:effectLst>
                  <a:outerShdw blurRad="38100" dist="38100" dir="2700000" algn="tl">
                    <a:srgbClr val="000000">
                      <a:alpha val="43137"/>
                    </a:srgbClr>
                  </a:outerShdw>
                </a:effectLst>
                <a:latin typeface="+mj-lt"/>
              </a:rPr>
              <a:t>(п. 1 ст</a:t>
            </a:r>
            <a:r>
              <a:rPr lang="ru-RU" sz="2800" dirty="0">
                <a:solidFill>
                  <a:schemeClr val="bg2">
                    <a:lumMod val="10000"/>
                  </a:schemeClr>
                </a:solidFill>
                <a:effectLst>
                  <a:outerShdw blurRad="38100" dist="38100" dir="2700000" algn="tl">
                    <a:srgbClr val="000000">
                      <a:alpha val="43137"/>
                    </a:srgbClr>
                  </a:outerShdw>
                </a:effectLst>
                <a:latin typeface="+mj-lt"/>
              </a:rPr>
              <a:t>. 3)</a:t>
            </a:r>
          </a:p>
        </p:txBody>
      </p:sp>
      <p:sp>
        <p:nvSpPr>
          <p:cNvPr id="3" name="Скругленный прямоугольник 2"/>
          <p:cNvSpPr/>
          <p:nvPr/>
        </p:nvSpPr>
        <p:spPr>
          <a:xfrm>
            <a:off x="2987824" y="1595431"/>
            <a:ext cx="5472608" cy="648072"/>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2">
                    <a:lumMod val="10000"/>
                  </a:schemeClr>
                </a:solidFill>
              </a:rPr>
              <a:t>Ключевые моменты</a:t>
            </a:r>
            <a:endParaRPr lang="ru-RU" sz="2400" dirty="0">
              <a:solidFill>
                <a:schemeClr val="bg2">
                  <a:lumMod val="10000"/>
                </a:schemeClr>
              </a:solidFill>
            </a:endParaRPr>
          </a:p>
        </p:txBody>
      </p:sp>
      <p:sp>
        <p:nvSpPr>
          <p:cNvPr id="4" name="Выгнутая вправо стрелка 3"/>
          <p:cNvSpPr/>
          <p:nvPr/>
        </p:nvSpPr>
        <p:spPr>
          <a:xfrm>
            <a:off x="8460432" y="656692"/>
            <a:ext cx="504056" cy="1368152"/>
          </a:xfrm>
          <a:prstGeom prst="curvedLef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Скругленный прямоугольник 4"/>
          <p:cNvSpPr/>
          <p:nvPr/>
        </p:nvSpPr>
        <p:spPr>
          <a:xfrm>
            <a:off x="241390" y="2492896"/>
            <a:ext cx="3106473" cy="10844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chemeClr val="bg2">
                    <a:lumMod val="10000"/>
                  </a:schemeClr>
                </a:solidFill>
              </a:rPr>
              <a:t>Должен соблюдаться «Во </a:t>
            </a:r>
            <a:r>
              <a:rPr lang="ru-RU" sz="2200" dirty="0">
                <a:solidFill>
                  <a:schemeClr val="bg2">
                    <a:lumMod val="10000"/>
                  </a:schemeClr>
                </a:solidFill>
              </a:rPr>
              <a:t>всех действиях, касающихся </a:t>
            </a:r>
            <a:r>
              <a:rPr lang="ru-RU" sz="2200" dirty="0" smtClean="0">
                <a:solidFill>
                  <a:schemeClr val="bg2">
                    <a:lumMod val="10000"/>
                  </a:schemeClr>
                </a:solidFill>
              </a:rPr>
              <a:t>детей…»</a:t>
            </a:r>
            <a:endParaRPr lang="ru-RU" sz="2200" dirty="0">
              <a:solidFill>
                <a:schemeClr val="bg2">
                  <a:lumMod val="10000"/>
                </a:schemeClr>
              </a:solidFill>
            </a:endParaRPr>
          </a:p>
        </p:txBody>
      </p:sp>
      <p:cxnSp>
        <p:nvCxnSpPr>
          <p:cNvPr id="13" name="Соединительная линия уступом 12"/>
          <p:cNvCxnSpPr>
            <a:endCxn id="5" idx="3"/>
          </p:cNvCxnSpPr>
          <p:nvPr/>
        </p:nvCxnSpPr>
        <p:spPr>
          <a:xfrm rot="10800000" flipV="1">
            <a:off x="3347864" y="2243502"/>
            <a:ext cx="1008113" cy="79161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 name="Скругленный прямоугольник 5"/>
          <p:cNvSpPr/>
          <p:nvPr/>
        </p:nvSpPr>
        <p:spPr>
          <a:xfrm>
            <a:off x="2508599" y="4928242"/>
            <a:ext cx="3240360" cy="1800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chemeClr val="bg2">
                    <a:lumMod val="10000"/>
                  </a:schemeClr>
                </a:solidFill>
              </a:rPr>
              <a:t>Данному принципу должно уделяться первоочередное внимание </a:t>
            </a:r>
            <a:endParaRPr lang="ru-RU" sz="2200" dirty="0">
              <a:solidFill>
                <a:schemeClr val="bg2">
                  <a:lumMod val="10000"/>
                </a:schemeClr>
              </a:solidFill>
            </a:endParaRPr>
          </a:p>
        </p:txBody>
      </p:sp>
      <p:cxnSp>
        <p:nvCxnSpPr>
          <p:cNvPr id="10" name="Соединительная линия уступом 9"/>
          <p:cNvCxnSpPr>
            <a:endCxn id="6" idx="0"/>
          </p:cNvCxnSpPr>
          <p:nvPr/>
        </p:nvCxnSpPr>
        <p:spPr>
          <a:xfrm rot="5400000">
            <a:off x="3255548" y="3116734"/>
            <a:ext cx="2684739" cy="93827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Скругленный прямоугольник 11"/>
          <p:cNvSpPr/>
          <p:nvPr/>
        </p:nvSpPr>
        <p:spPr>
          <a:xfrm>
            <a:off x="6228184" y="3140968"/>
            <a:ext cx="2736304" cy="194421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rPr>
              <a:t>В некоторых положениях Конвенции он изменен в сторону усиления</a:t>
            </a:r>
            <a:endParaRPr lang="ru-RU" sz="2000" dirty="0">
              <a:solidFill>
                <a:schemeClr val="bg2">
                  <a:lumMod val="10000"/>
                </a:schemeClr>
              </a:solidFill>
            </a:endParaRPr>
          </a:p>
        </p:txBody>
      </p:sp>
      <p:cxnSp>
        <p:nvCxnSpPr>
          <p:cNvPr id="23" name="Соединительная линия уступом 22"/>
          <p:cNvCxnSpPr/>
          <p:nvPr/>
        </p:nvCxnSpPr>
        <p:spPr>
          <a:xfrm rot="16200000" flipH="1">
            <a:off x="6643548" y="2404203"/>
            <a:ext cx="897465" cy="57606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30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755576" y="404664"/>
            <a:ext cx="7681061" cy="93610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latin typeface="+mj-lt"/>
              </a:rPr>
              <a:t>Принцип наилучшего обеспечения интересов ребенка </a:t>
            </a:r>
            <a:r>
              <a:rPr lang="ru-RU" sz="2800" dirty="0" smtClean="0">
                <a:solidFill>
                  <a:schemeClr val="bg2">
                    <a:lumMod val="10000"/>
                  </a:schemeClr>
                </a:solidFill>
                <a:effectLst>
                  <a:outerShdw blurRad="38100" dist="38100" dir="2700000" algn="tl">
                    <a:srgbClr val="000000">
                      <a:alpha val="43137"/>
                    </a:srgbClr>
                  </a:outerShdw>
                </a:effectLst>
                <a:latin typeface="+mj-lt"/>
              </a:rPr>
              <a:t>(п. 1 ст</a:t>
            </a:r>
            <a:r>
              <a:rPr lang="ru-RU" sz="2800" dirty="0">
                <a:solidFill>
                  <a:schemeClr val="bg2">
                    <a:lumMod val="10000"/>
                  </a:schemeClr>
                </a:solidFill>
                <a:effectLst>
                  <a:outerShdw blurRad="38100" dist="38100" dir="2700000" algn="tl">
                    <a:srgbClr val="000000">
                      <a:alpha val="43137"/>
                    </a:srgbClr>
                  </a:outerShdw>
                </a:effectLst>
                <a:latin typeface="+mj-lt"/>
              </a:rPr>
              <a:t>. 3)</a:t>
            </a:r>
          </a:p>
        </p:txBody>
      </p:sp>
      <p:sp>
        <p:nvSpPr>
          <p:cNvPr id="3" name="Скругленный прямоугольник 2"/>
          <p:cNvSpPr/>
          <p:nvPr/>
        </p:nvSpPr>
        <p:spPr>
          <a:xfrm>
            <a:off x="2243949" y="1583797"/>
            <a:ext cx="6192688" cy="792088"/>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latin typeface="+mj-lt"/>
              </a:rPr>
              <a:t>В следующих положениях требуется соблюдение «наилучших интересов ребенка» </a:t>
            </a:r>
            <a:endParaRPr lang="ru-RU" sz="2000" dirty="0">
              <a:solidFill>
                <a:schemeClr val="bg2">
                  <a:lumMod val="10000"/>
                </a:schemeClr>
              </a:solidFill>
              <a:latin typeface="+mj-lt"/>
            </a:endParaRPr>
          </a:p>
        </p:txBody>
      </p:sp>
      <p:sp>
        <p:nvSpPr>
          <p:cNvPr id="4" name="Выгнутая вправо стрелка 3"/>
          <p:cNvSpPr/>
          <p:nvPr/>
        </p:nvSpPr>
        <p:spPr>
          <a:xfrm>
            <a:off x="8436637" y="872716"/>
            <a:ext cx="527851" cy="1332148"/>
          </a:xfrm>
          <a:prstGeom prst="curved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Скругленный прямоугольник 4"/>
          <p:cNvSpPr/>
          <p:nvPr/>
        </p:nvSpPr>
        <p:spPr>
          <a:xfrm>
            <a:off x="275584" y="2551664"/>
            <a:ext cx="2520280" cy="174619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latin typeface="+mj-lt"/>
              </a:rPr>
              <a:t>При </a:t>
            </a:r>
            <a:r>
              <a:rPr lang="ru-RU" sz="2000" dirty="0">
                <a:solidFill>
                  <a:schemeClr val="bg2">
                    <a:lumMod val="10000"/>
                  </a:schemeClr>
                </a:solidFill>
                <a:latin typeface="+mj-lt"/>
              </a:rPr>
              <a:t>разлучении ребенка со своими родителями (п. 1 ст. 9, п. 1 ст. 20)</a:t>
            </a:r>
          </a:p>
        </p:txBody>
      </p:sp>
      <p:sp>
        <p:nvSpPr>
          <p:cNvPr id="6" name="Скругленный прямоугольник 5"/>
          <p:cNvSpPr/>
          <p:nvPr/>
        </p:nvSpPr>
        <p:spPr>
          <a:xfrm>
            <a:off x="275833" y="4797152"/>
            <a:ext cx="2808312" cy="1728192"/>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latin typeface="+mj-lt"/>
              </a:rPr>
              <a:t>При </a:t>
            </a:r>
            <a:r>
              <a:rPr lang="ru-RU" sz="2000" dirty="0">
                <a:solidFill>
                  <a:schemeClr val="bg2">
                    <a:lumMod val="10000"/>
                  </a:schemeClr>
                </a:solidFill>
                <a:latin typeface="+mj-lt"/>
              </a:rPr>
              <a:t>осуществлении права поддерживать личные отношения с родителями (п. 3 ст. </a:t>
            </a:r>
            <a:r>
              <a:rPr lang="ru-RU" sz="2000" dirty="0" smtClean="0">
                <a:solidFill>
                  <a:schemeClr val="bg2">
                    <a:lumMod val="10000"/>
                  </a:schemeClr>
                </a:solidFill>
                <a:latin typeface="+mj-lt"/>
              </a:rPr>
              <a:t>9)</a:t>
            </a:r>
            <a:endParaRPr lang="ru-RU" dirty="0">
              <a:latin typeface="+mj-lt"/>
            </a:endParaRPr>
          </a:p>
        </p:txBody>
      </p:sp>
      <p:sp>
        <p:nvSpPr>
          <p:cNvPr id="7" name="Скругленный прямоугольник 6"/>
          <p:cNvSpPr/>
          <p:nvPr/>
        </p:nvSpPr>
        <p:spPr>
          <a:xfrm>
            <a:off x="3538011" y="3391472"/>
            <a:ext cx="2016224" cy="136815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П</a:t>
            </a:r>
            <a:r>
              <a:rPr lang="ru-RU" sz="2000" dirty="0" smtClean="0">
                <a:solidFill>
                  <a:schemeClr val="bg2">
                    <a:lumMod val="10000"/>
                  </a:schemeClr>
                </a:solidFill>
                <a:latin typeface="+mj-lt"/>
              </a:rPr>
              <a:t>ри </a:t>
            </a:r>
            <a:r>
              <a:rPr lang="ru-RU" sz="2000" dirty="0">
                <a:solidFill>
                  <a:schemeClr val="bg2">
                    <a:lumMod val="10000"/>
                  </a:schemeClr>
                </a:solidFill>
                <a:latin typeface="+mj-lt"/>
              </a:rPr>
              <a:t>усыновлении (ст. 21)</a:t>
            </a:r>
          </a:p>
        </p:txBody>
      </p:sp>
      <p:sp>
        <p:nvSpPr>
          <p:cNvPr id="8" name="Скругленный прямоугольник 7"/>
          <p:cNvSpPr/>
          <p:nvPr/>
        </p:nvSpPr>
        <p:spPr>
          <a:xfrm>
            <a:off x="6286213" y="2518375"/>
            <a:ext cx="2712509" cy="17461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П</a:t>
            </a:r>
            <a:r>
              <a:rPr lang="ru-RU" sz="2000" dirty="0" smtClean="0">
                <a:solidFill>
                  <a:schemeClr val="bg2">
                    <a:lumMod val="10000"/>
                  </a:schemeClr>
                </a:solidFill>
                <a:latin typeface="+mj-lt"/>
              </a:rPr>
              <a:t>ри </a:t>
            </a:r>
            <a:r>
              <a:rPr lang="ru-RU" sz="2000" dirty="0">
                <a:solidFill>
                  <a:schemeClr val="bg2">
                    <a:lumMod val="10000"/>
                  </a:schemeClr>
                </a:solidFill>
                <a:latin typeface="+mj-lt"/>
              </a:rPr>
              <a:t>отделении ребенка, лишенного свободы, от взрослых (ст. 37 «с»)</a:t>
            </a:r>
          </a:p>
        </p:txBody>
      </p:sp>
      <p:sp>
        <p:nvSpPr>
          <p:cNvPr id="9" name="Скругленный прямоугольник 8"/>
          <p:cNvSpPr/>
          <p:nvPr/>
        </p:nvSpPr>
        <p:spPr>
          <a:xfrm>
            <a:off x="6132049" y="4581128"/>
            <a:ext cx="2880320" cy="172819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latin typeface="+mj-lt"/>
              </a:rPr>
              <a:t>П</a:t>
            </a:r>
            <a:r>
              <a:rPr lang="ru-RU" sz="2000" dirty="0" smtClean="0">
                <a:solidFill>
                  <a:schemeClr val="bg2">
                    <a:lumMod val="10000"/>
                  </a:schemeClr>
                </a:solidFill>
                <a:latin typeface="+mj-lt"/>
              </a:rPr>
              <a:t>ри </a:t>
            </a:r>
            <a:r>
              <a:rPr lang="ru-RU" sz="2000" dirty="0">
                <a:solidFill>
                  <a:schemeClr val="bg2">
                    <a:lumMod val="10000"/>
                  </a:schemeClr>
                </a:solidFill>
                <a:latin typeface="+mj-lt"/>
              </a:rPr>
              <a:t>безотлагательном принятии решения в отношении ребенка по уголовному делу (п. 2 «b» (</a:t>
            </a:r>
            <a:r>
              <a:rPr lang="ru-RU" sz="2000" dirty="0" err="1">
                <a:solidFill>
                  <a:schemeClr val="bg2">
                    <a:lumMod val="10000"/>
                  </a:schemeClr>
                </a:solidFill>
                <a:latin typeface="+mj-lt"/>
              </a:rPr>
              <a:t>iii</a:t>
            </a:r>
            <a:r>
              <a:rPr lang="ru-RU" sz="2000" dirty="0">
                <a:solidFill>
                  <a:schemeClr val="bg2">
                    <a:lumMod val="10000"/>
                  </a:schemeClr>
                </a:solidFill>
                <a:latin typeface="+mj-lt"/>
              </a:rPr>
              <a:t>) ст. 40)</a:t>
            </a:r>
          </a:p>
        </p:txBody>
      </p:sp>
      <p:cxnSp>
        <p:nvCxnSpPr>
          <p:cNvPr id="11" name="Прямая со стрелкой 10"/>
          <p:cNvCxnSpPr/>
          <p:nvPr/>
        </p:nvCxnSpPr>
        <p:spPr>
          <a:xfrm flipH="1">
            <a:off x="2771800" y="2375885"/>
            <a:ext cx="1656184" cy="8370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H="1">
            <a:off x="2483768" y="2375885"/>
            <a:ext cx="1944216" cy="24212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endCxn id="7" idx="0"/>
          </p:cNvCxnSpPr>
          <p:nvPr/>
        </p:nvCxnSpPr>
        <p:spPr>
          <a:xfrm>
            <a:off x="4452070" y="2375885"/>
            <a:ext cx="94053" cy="1015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4449274" y="2375885"/>
            <a:ext cx="2210958" cy="22052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4452070" y="2375885"/>
            <a:ext cx="1834143" cy="8370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86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95536" y="332656"/>
            <a:ext cx="8280920" cy="1447217"/>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latin typeface="+mj-lt"/>
              </a:rPr>
              <a:t>Право ребенка свободно выражать </a:t>
            </a:r>
            <a:r>
              <a:rPr lang="ru-RU" sz="2800" dirty="0" smtClean="0">
                <a:solidFill>
                  <a:schemeClr val="bg2">
                    <a:lumMod val="10000"/>
                  </a:schemeClr>
                </a:solidFill>
                <a:effectLst>
                  <a:outerShdw blurRad="38100" dist="38100" dir="2700000" algn="tl">
                    <a:srgbClr val="000000">
                      <a:alpha val="43137"/>
                    </a:srgbClr>
                  </a:outerShdw>
                </a:effectLst>
                <a:latin typeface="+mj-lt"/>
              </a:rPr>
              <a:t>свои собственные  </a:t>
            </a:r>
            <a:r>
              <a:rPr lang="ru-RU" sz="2800" dirty="0">
                <a:solidFill>
                  <a:schemeClr val="bg2">
                    <a:lumMod val="10000"/>
                  </a:schemeClr>
                </a:solidFill>
                <a:effectLst>
                  <a:outerShdw blurRad="38100" dist="38100" dir="2700000" algn="tl">
                    <a:srgbClr val="000000">
                      <a:alpha val="43137"/>
                    </a:srgbClr>
                  </a:outerShdw>
                </a:effectLst>
                <a:latin typeface="+mj-lt"/>
              </a:rPr>
              <a:t>взгляды </a:t>
            </a:r>
            <a:r>
              <a:rPr lang="ru-RU" sz="2800" dirty="0" smtClean="0">
                <a:solidFill>
                  <a:schemeClr val="bg2">
                    <a:lumMod val="10000"/>
                  </a:schemeClr>
                </a:solidFill>
                <a:effectLst>
                  <a:outerShdw blurRad="38100" dist="38100" dir="2700000" algn="tl">
                    <a:srgbClr val="000000">
                      <a:alpha val="43137"/>
                    </a:srgbClr>
                  </a:outerShdw>
                </a:effectLst>
                <a:latin typeface="+mj-lt"/>
              </a:rPr>
              <a:t>(</a:t>
            </a:r>
            <a:r>
              <a:rPr lang="ru-RU" sz="2800" dirty="0">
                <a:solidFill>
                  <a:schemeClr val="bg2">
                    <a:lumMod val="10000"/>
                  </a:schemeClr>
                </a:solidFill>
                <a:effectLst>
                  <a:outerShdw blurRad="38100" dist="38100" dir="2700000" algn="tl">
                    <a:srgbClr val="000000">
                      <a:alpha val="43137"/>
                    </a:srgbClr>
                  </a:outerShdw>
                </a:effectLst>
                <a:latin typeface="+mj-lt"/>
              </a:rPr>
              <a:t>ст. 12)</a:t>
            </a:r>
          </a:p>
        </p:txBody>
      </p:sp>
      <p:sp>
        <p:nvSpPr>
          <p:cNvPr id="3" name="Скругленный прямоугольник 2"/>
          <p:cNvSpPr/>
          <p:nvPr/>
        </p:nvSpPr>
        <p:spPr>
          <a:xfrm>
            <a:off x="395536" y="2204864"/>
            <a:ext cx="3305990" cy="208823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effectLst>
                  <a:outerShdw blurRad="38100" dist="38100" dir="2700000" algn="tl">
                    <a:srgbClr val="000000">
                      <a:alpha val="43137"/>
                    </a:srgbClr>
                  </a:outerShdw>
                </a:effectLst>
                <a:latin typeface="+mj-lt"/>
              </a:rPr>
              <a:t>Первый </a:t>
            </a:r>
            <a:r>
              <a:rPr lang="ru-RU" sz="2000" dirty="0" smtClean="0">
                <a:solidFill>
                  <a:schemeClr val="bg2">
                    <a:lumMod val="10000"/>
                  </a:schemeClr>
                </a:solidFill>
                <a:effectLst>
                  <a:outerShdw blurRad="38100" dist="38100" dir="2700000" algn="tl">
                    <a:srgbClr val="000000">
                      <a:alpha val="43137"/>
                    </a:srgbClr>
                  </a:outerShdw>
                </a:effectLst>
                <a:latin typeface="+mj-lt"/>
              </a:rPr>
              <a:t>элемент </a:t>
            </a:r>
            <a:r>
              <a:rPr lang="ru-RU" sz="2000" dirty="0" smtClean="0">
                <a:solidFill>
                  <a:schemeClr val="bg2">
                    <a:lumMod val="10000"/>
                  </a:schemeClr>
                </a:solidFill>
                <a:latin typeface="+mj-lt"/>
              </a:rPr>
              <a:t>составляет </a:t>
            </a:r>
            <a:r>
              <a:rPr lang="ru-RU" sz="2000" dirty="0">
                <a:solidFill>
                  <a:schemeClr val="bg2">
                    <a:lumMod val="10000"/>
                  </a:schemeClr>
                </a:solidFill>
                <a:latin typeface="+mj-lt"/>
              </a:rPr>
              <a:t>право ребенка свободно выражать свои собственные взгляды по всем, касающимся его вопросам (п. 1 ст. 12).</a:t>
            </a:r>
          </a:p>
        </p:txBody>
      </p:sp>
      <p:sp>
        <p:nvSpPr>
          <p:cNvPr id="4" name="Скругленный прямоугольник 3"/>
          <p:cNvSpPr/>
          <p:nvPr/>
        </p:nvSpPr>
        <p:spPr>
          <a:xfrm>
            <a:off x="5220072" y="2232838"/>
            <a:ext cx="3456384" cy="206025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bg2">
                    <a:lumMod val="10000"/>
                  </a:schemeClr>
                </a:solidFill>
                <a:effectLst>
                  <a:outerShdw blurRad="38100" dist="38100" dir="2700000" algn="tl">
                    <a:srgbClr val="000000">
                      <a:alpha val="43137"/>
                    </a:srgbClr>
                  </a:outerShdw>
                </a:effectLst>
                <a:latin typeface="+mj-lt"/>
              </a:rPr>
              <a:t>Второй элемент</a:t>
            </a:r>
            <a:r>
              <a:rPr lang="ru-RU" sz="2000" dirty="0">
                <a:solidFill>
                  <a:schemeClr val="bg2">
                    <a:lumMod val="10000"/>
                  </a:schemeClr>
                </a:solidFill>
                <a:latin typeface="+mj-lt"/>
              </a:rPr>
              <a:t> </a:t>
            </a:r>
            <a:r>
              <a:rPr lang="ru-RU" sz="2000" dirty="0" smtClean="0">
                <a:solidFill>
                  <a:schemeClr val="bg2">
                    <a:lumMod val="10000"/>
                  </a:schemeClr>
                </a:solidFill>
                <a:latin typeface="+mj-lt"/>
              </a:rPr>
              <a:t> </a:t>
            </a:r>
          </a:p>
          <a:p>
            <a:pPr algn="ctr"/>
            <a:r>
              <a:rPr lang="ru-RU" sz="2000" dirty="0" smtClean="0">
                <a:solidFill>
                  <a:schemeClr val="bg2">
                    <a:lumMod val="10000"/>
                  </a:schemeClr>
                </a:solidFill>
                <a:latin typeface="+mj-lt"/>
              </a:rPr>
              <a:t>составляет </a:t>
            </a:r>
            <a:r>
              <a:rPr lang="ru-RU" sz="2000" dirty="0">
                <a:solidFill>
                  <a:schemeClr val="bg2">
                    <a:lumMod val="10000"/>
                  </a:schemeClr>
                </a:solidFill>
                <a:latin typeface="+mj-lt"/>
              </a:rPr>
              <a:t>возможность быть заслушанным в ходе любого судебного или административного разбирательства (п. 2 ст. 12)</a:t>
            </a:r>
          </a:p>
        </p:txBody>
      </p:sp>
      <p:sp>
        <p:nvSpPr>
          <p:cNvPr id="5" name="Скругленный прямоугольник 4"/>
          <p:cNvSpPr/>
          <p:nvPr/>
        </p:nvSpPr>
        <p:spPr>
          <a:xfrm>
            <a:off x="2627784" y="4869160"/>
            <a:ext cx="3600400" cy="169450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effectLst>
                  <a:outerShdw blurRad="38100" dist="38100" dir="2700000" algn="tl">
                    <a:srgbClr val="000000">
                      <a:alpha val="43137"/>
                    </a:srgbClr>
                  </a:outerShdw>
                </a:effectLst>
                <a:latin typeface="+mj-lt"/>
              </a:rPr>
              <a:t>Условие реализации</a:t>
            </a:r>
          </a:p>
          <a:p>
            <a:pPr marL="342900" indent="-342900" algn="ctr">
              <a:buFont typeface="Wingdings" panose="05000000000000000000" pitchFamily="2" charset="2"/>
              <a:buChar char="ü"/>
            </a:pPr>
            <a:r>
              <a:rPr lang="ru-RU" sz="2000" dirty="0">
                <a:solidFill>
                  <a:schemeClr val="bg2">
                    <a:lumMod val="10000"/>
                  </a:schemeClr>
                </a:solidFill>
                <a:latin typeface="+mj-lt"/>
              </a:rPr>
              <a:t>ребенок должен быть способным </a:t>
            </a:r>
            <a:r>
              <a:rPr lang="ru-RU" sz="2000" dirty="0" smtClean="0">
                <a:solidFill>
                  <a:schemeClr val="bg2">
                    <a:lumMod val="10000"/>
                  </a:schemeClr>
                </a:solidFill>
                <a:latin typeface="+mj-lt"/>
              </a:rPr>
              <a:t>формулировать свои собственные взгляды </a:t>
            </a:r>
            <a:endParaRPr lang="ru-RU" sz="2000" dirty="0">
              <a:solidFill>
                <a:schemeClr val="bg2">
                  <a:lumMod val="10000"/>
                </a:schemeClr>
              </a:solidFill>
              <a:latin typeface="+mj-lt"/>
            </a:endParaRPr>
          </a:p>
        </p:txBody>
      </p:sp>
    </p:spTree>
    <p:extLst>
      <p:ext uri="{BB962C8B-B14F-4D97-AF65-F5344CB8AC3E}">
        <p14:creationId xmlns:p14="http://schemas.microsoft.com/office/powerpoint/2010/main" val="360208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251520" y="2996952"/>
            <a:ext cx="8640960" cy="3327648"/>
          </a:xfrm>
        </p:spPr>
        <p:txBody>
          <a:bodyPr>
            <a:normAutofit/>
          </a:bodyPr>
          <a:lstStyle/>
          <a:p>
            <a:r>
              <a:rPr lang="ru-RU" dirty="0" smtClean="0">
                <a:latin typeface="+mj-lt"/>
              </a:rPr>
              <a:t>Конвенция </a:t>
            </a:r>
            <a:r>
              <a:rPr lang="ru-RU" dirty="0">
                <a:latin typeface="+mj-lt"/>
              </a:rPr>
              <a:t>о защите прав человека и основных свобод 1950 г. и Протоколы к ней: № 1, 4, </a:t>
            </a:r>
            <a:r>
              <a:rPr lang="ru-RU" dirty="0" smtClean="0">
                <a:latin typeface="+mj-lt"/>
              </a:rPr>
              <a:t>7</a:t>
            </a:r>
          </a:p>
          <a:p>
            <a:r>
              <a:rPr lang="ru-RU" dirty="0" smtClean="0">
                <a:latin typeface="+mj-lt"/>
              </a:rPr>
              <a:t>Конвенция Совета Европы о защите детей от сексуальной эксплуатации и сексуальных злоупотреблений 2007 г.</a:t>
            </a:r>
          </a:p>
          <a:p>
            <a:r>
              <a:rPr lang="ru-RU" dirty="0" smtClean="0">
                <a:latin typeface="+mj-lt"/>
              </a:rPr>
              <a:t>Конвенция СНГ о правах и основных свободах человека 1995 г.</a:t>
            </a:r>
            <a:endParaRPr lang="ru-RU" dirty="0">
              <a:latin typeface="+mj-lt"/>
            </a:endParaRPr>
          </a:p>
          <a:p>
            <a:pPr lvl="0"/>
            <a:endParaRPr lang="ru-RU" dirty="0">
              <a:latin typeface="+mj-lt"/>
            </a:endParaRPr>
          </a:p>
        </p:txBody>
      </p:sp>
      <p:sp>
        <p:nvSpPr>
          <p:cNvPr id="2" name="Скругленный прямоугольник 1"/>
          <p:cNvSpPr/>
          <p:nvPr/>
        </p:nvSpPr>
        <p:spPr>
          <a:xfrm>
            <a:off x="467544" y="764704"/>
            <a:ext cx="8300423" cy="1152128"/>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chemeClr val="bg2">
                    <a:lumMod val="10000"/>
                  </a:schemeClr>
                </a:solidFill>
                <a:effectLst>
                  <a:outerShdw blurRad="50800" dist="38100" dir="18900000" algn="bl" rotWithShape="0">
                    <a:prstClr val="black">
                      <a:alpha val="40000"/>
                    </a:prstClr>
                  </a:outerShdw>
                </a:effectLst>
              </a:rPr>
              <a:t>Международные договоры РФ, касающиеся прав ребенка</a:t>
            </a:r>
            <a:endParaRPr lang="ru-RU" sz="3200" dirty="0">
              <a:effectLst>
                <a:outerShdw blurRad="50800" dist="38100" dir="18900000" algn="bl" rotWithShape="0">
                  <a:prstClr val="black">
                    <a:alpha val="40000"/>
                  </a:prstClr>
                </a:outerShdw>
              </a:effectLst>
              <a:latin typeface="+mj-lt"/>
            </a:endParaRPr>
          </a:p>
        </p:txBody>
      </p:sp>
      <p:sp>
        <p:nvSpPr>
          <p:cNvPr id="4" name="Блок-схема: знак завершения 3"/>
          <p:cNvSpPr/>
          <p:nvPr/>
        </p:nvSpPr>
        <p:spPr>
          <a:xfrm>
            <a:off x="2205487" y="2168860"/>
            <a:ext cx="4824536" cy="504056"/>
          </a:xfrm>
          <a:prstGeom prst="flowChartTerminator">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chemeClr val="tx2">
                    <a:lumMod val="50000"/>
                  </a:schemeClr>
                </a:solidFill>
                <a:effectLst>
                  <a:innerShdw blurRad="114300">
                    <a:prstClr val="black"/>
                  </a:innerShdw>
                </a:effectLst>
                <a:latin typeface="+mj-lt"/>
              </a:rPr>
              <a:t>Региональные</a:t>
            </a:r>
            <a:endParaRPr lang="ru-RU" sz="2200" dirty="0">
              <a:solidFill>
                <a:schemeClr val="tx2">
                  <a:lumMod val="50000"/>
                </a:schemeClr>
              </a:solidFill>
              <a:effectLst>
                <a:innerShdw blurRad="114300">
                  <a:prstClr val="black"/>
                </a:innerShdw>
              </a:effectLst>
              <a:latin typeface="+mj-lt"/>
            </a:endParaRPr>
          </a:p>
        </p:txBody>
      </p:sp>
    </p:spTree>
    <p:extLst>
      <p:ext uri="{BB962C8B-B14F-4D97-AF65-F5344CB8AC3E}">
        <p14:creationId xmlns:p14="http://schemas.microsoft.com/office/powerpoint/2010/main" val="2729697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617938" y="332656"/>
            <a:ext cx="7848872" cy="1447217"/>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latin typeface="+mj-lt"/>
              </a:rPr>
              <a:t>Право ребенка свободно выражать свои </a:t>
            </a:r>
            <a:r>
              <a:rPr lang="ru-RU" sz="2800" dirty="0" smtClean="0">
                <a:solidFill>
                  <a:schemeClr val="bg2">
                    <a:lumMod val="10000"/>
                  </a:schemeClr>
                </a:solidFill>
                <a:effectLst>
                  <a:outerShdw blurRad="38100" dist="38100" dir="2700000" algn="tl">
                    <a:srgbClr val="000000">
                      <a:alpha val="43137"/>
                    </a:srgbClr>
                  </a:outerShdw>
                </a:effectLst>
                <a:latin typeface="+mj-lt"/>
              </a:rPr>
              <a:t>собственные взгляды (</a:t>
            </a:r>
            <a:r>
              <a:rPr lang="ru-RU" sz="2800" dirty="0">
                <a:solidFill>
                  <a:schemeClr val="bg2">
                    <a:lumMod val="10000"/>
                  </a:schemeClr>
                </a:solidFill>
                <a:effectLst>
                  <a:outerShdw blurRad="38100" dist="38100" dir="2700000" algn="tl">
                    <a:srgbClr val="000000">
                      <a:alpha val="43137"/>
                    </a:srgbClr>
                  </a:outerShdw>
                </a:effectLst>
                <a:latin typeface="+mj-lt"/>
              </a:rPr>
              <a:t>ст. 12)</a:t>
            </a:r>
          </a:p>
        </p:txBody>
      </p:sp>
      <p:sp>
        <p:nvSpPr>
          <p:cNvPr id="3" name="Скругленный прямоугольник 2"/>
          <p:cNvSpPr/>
          <p:nvPr/>
        </p:nvSpPr>
        <p:spPr>
          <a:xfrm>
            <a:off x="251520" y="1988840"/>
            <a:ext cx="8640960" cy="46805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dirty="0">
                <a:solidFill>
                  <a:schemeClr val="bg2">
                    <a:lumMod val="10000"/>
                  </a:schemeClr>
                </a:solidFill>
                <a:effectLst>
                  <a:outerShdw blurRad="38100" dist="38100" dir="2700000" algn="tl">
                    <a:srgbClr val="000000">
                      <a:alpha val="43137"/>
                    </a:srgbClr>
                  </a:outerShdw>
                </a:effectLst>
                <a:latin typeface="+mj-lt"/>
              </a:rPr>
              <a:t>Комитет </a:t>
            </a:r>
            <a:r>
              <a:rPr lang="ru-RU" sz="2400" dirty="0" smtClean="0">
                <a:solidFill>
                  <a:schemeClr val="bg2">
                    <a:lumMod val="10000"/>
                  </a:schemeClr>
                </a:solidFill>
                <a:effectLst>
                  <a:outerShdw blurRad="38100" dist="38100" dir="2700000" algn="tl">
                    <a:srgbClr val="000000">
                      <a:alpha val="43137"/>
                    </a:srgbClr>
                  </a:outerShdw>
                </a:effectLst>
                <a:latin typeface="+mj-lt"/>
              </a:rPr>
              <a:t>по правам ребенка </a:t>
            </a:r>
            <a:r>
              <a:rPr lang="ru-RU" sz="2400" dirty="0" smtClean="0">
                <a:solidFill>
                  <a:schemeClr val="bg2">
                    <a:lumMod val="10000"/>
                  </a:schemeClr>
                </a:solidFill>
                <a:latin typeface="+mj-lt"/>
              </a:rPr>
              <a:t>изложил </a:t>
            </a:r>
            <a:r>
              <a:rPr lang="ru-RU" sz="2400" dirty="0">
                <a:solidFill>
                  <a:schemeClr val="bg2">
                    <a:lumMod val="10000"/>
                  </a:schemeClr>
                </a:solidFill>
                <a:latin typeface="+mj-lt"/>
              </a:rPr>
              <a:t>свою позицию </a:t>
            </a:r>
            <a:r>
              <a:rPr lang="ru-RU" sz="2400" dirty="0" smtClean="0">
                <a:solidFill>
                  <a:schemeClr val="bg2">
                    <a:lumMod val="10000"/>
                  </a:schemeClr>
                </a:solidFill>
                <a:latin typeface="+mj-lt"/>
              </a:rPr>
              <a:t>: </a:t>
            </a:r>
          </a:p>
          <a:p>
            <a:r>
              <a:rPr lang="ru-RU" sz="2400" dirty="0" smtClean="0">
                <a:solidFill>
                  <a:schemeClr val="bg2">
                    <a:lumMod val="10000"/>
                  </a:schemeClr>
                </a:solidFill>
                <a:latin typeface="+mj-lt"/>
              </a:rPr>
              <a:t>«</a:t>
            </a:r>
            <a:r>
              <a:rPr lang="ru-RU" sz="2400" dirty="0">
                <a:solidFill>
                  <a:schemeClr val="bg2">
                    <a:lumMod val="10000"/>
                  </a:schemeClr>
                </a:solidFill>
                <a:latin typeface="+mj-lt"/>
              </a:rPr>
              <a:t>В соответствии со ст. 12 государства имеют четкую и определенную обязанность гарантировать ребенку право слова в ситуации, которая его касается. </a:t>
            </a:r>
            <a:endParaRPr lang="ru-RU" sz="2400" dirty="0" smtClean="0">
              <a:solidFill>
                <a:schemeClr val="bg2">
                  <a:lumMod val="10000"/>
                </a:schemeClr>
              </a:solidFill>
              <a:latin typeface="+mj-lt"/>
            </a:endParaRPr>
          </a:p>
          <a:p>
            <a:r>
              <a:rPr lang="ru-RU" sz="2400" dirty="0" smtClean="0">
                <a:solidFill>
                  <a:schemeClr val="bg2">
                    <a:lumMod val="10000"/>
                  </a:schemeClr>
                </a:solidFill>
                <a:latin typeface="+mj-lt"/>
              </a:rPr>
              <a:t>Поэтому </a:t>
            </a:r>
            <a:r>
              <a:rPr lang="ru-RU" sz="2400" dirty="0">
                <a:solidFill>
                  <a:schemeClr val="bg2">
                    <a:lumMod val="10000"/>
                  </a:schemeClr>
                </a:solidFill>
                <a:latin typeface="+mj-lt"/>
              </a:rPr>
              <a:t>ребенок не должен рассматриваться как пассивное человеческое существо или лишаться такого права, за исключением случаев, если является очевидным, что он не может сформулировать свои взгляды. </a:t>
            </a:r>
            <a:endParaRPr lang="ru-RU" sz="2400" dirty="0" smtClean="0">
              <a:solidFill>
                <a:schemeClr val="bg2">
                  <a:lumMod val="10000"/>
                </a:schemeClr>
              </a:solidFill>
              <a:latin typeface="+mj-lt"/>
            </a:endParaRPr>
          </a:p>
          <a:p>
            <a:r>
              <a:rPr lang="ru-RU" sz="2400" dirty="0" smtClean="0">
                <a:solidFill>
                  <a:schemeClr val="bg2">
                    <a:lumMod val="10000"/>
                  </a:schemeClr>
                </a:solidFill>
                <a:latin typeface="+mj-lt"/>
              </a:rPr>
              <a:t>Это </a:t>
            </a:r>
            <a:r>
              <a:rPr lang="ru-RU" sz="2400" dirty="0">
                <a:solidFill>
                  <a:schemeClr val="bg2">
                    <a:lumMod val="10000"/>
                  </a:schemeClr>
                </a:solidFill>
                <a:latin typeface="+mj-lt"/>
              </a:rPr>
              <a:t>право должно обеспечиваться и уважаться даже тогда, когда ребенок может формулировать взгляды, но не может их выразить и тогда, когда он не достиг полной зрелости или не достиг определенного возраста»</a:t>
            </a:r>
          </a:p>
        </p:txBody>
      </p:sp>
    </p:spTree>
    <p:extLst>
      <p:ext uri="{BB962C8B-B14F-4D97-AF65-F5344CB8AC3E}">
        <p14:creationId xmlns:p14="http://schemas.microsoft.com/office/powerpoint/2010/main" val="21863658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827584" y="2276872"/>
            <a:ext cx="7704856" cy="42484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latin typeface="+mj-lt"/>
              </a:rPr>
              <a:t>«Хотя Конвенция и говорит о том, что «взглядам ребенка уделяется должное внимание в соответствии с его возрастом и зрелостью», она не обязывает государств-участников законодательно его определять»</a:t>
            </a:r>
          </a:p>
        </p:txBody>
      </p:sp>
      <p:sp>
        <p:nvSpPr>
          <p:cNvPr id="3" name="Скругленный прямоугольник 2"/>
          <p:cNvSpPr/>
          <p:nvPr/>
        </p:nvSpPr>
        <p:spPr>
          <a:xfrm>
            <a:off x="617938" y="332656"/>
            <a:ext cx="7848872" cy="1447217"/>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latin typeface="+mj-lt"/>
              </a:rPr>
              <a:t>Право ребенка свободно выражать свои </a:t>
            </a:r>
            <a:r>
              <a:rPr lang="ru-RU" sz="2800" dirty="0" smtClean="0">
                <a:solidFill>
                  <a:schemeClr val="bg2">
                    <a:lumMod val="10000"/>
                  </a:schemeClr>
                </a:solidFill>
                <a:effectLst>
                  <a:outerShdw blurRad="38100" dist="38100" dir="2700000" algn="tl">
                    <a:srgbClr val="000000">
                      <a:alpha val="43137"/>
                    </a:srgbClr>
                  </a:outerShdw>
                </a:effectLst>
                <a:latin typeface="+mj-lt"/>
              </a:rPr>
              <a:t>собственные взгляды (</a:t>
            </a:r>
            <a:r>
              <a:rPr lang="ru-RU" sz="2800" dirty="0">
                <a:solidFill>
                  <a:schemeClr val="bg2">
                    <a:lumMod val="10000"/>
                  </a:schemeClr>
                </a:solidFill>
                <a:effectLst>
                  <a:outerShdw blurRad="38100" dist="38100" dir="2700000" algn="tl">
                    <a:srgbClr val="000000">
                      <a:alpha val="43137"/>
                    </a:srgbClr>
                  </a:outerShdw>
                </a:effectLst>
                <a:latin typeface="+mj-lt"/>
              </a:rPr>
              <a:t>ст. 12)</a:t>
            </a:r>
          </a:p>
        </p:txBody>
      </p:sp>
    </p:spTree>
    <p:extLst>
      <p:ext uri="{BB962C8B-B14F-4D97-AF65-F5344CB8AC3E}">
        <p14:creationId xmlns:p14="http://schemas.microsoft.com/office/powerpoint/2010/main" val="28784156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771833" y="620688"/>
            <a:ext cx="7560840" cy="122413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bg2">
                    <a:lumMod val="10000"/>
                  </a:schemeClr>
                </a:solidFill>
                <a:effectLst>
                  <a:outerShdw blurRad="38100" dist="38100" dir="2700000" algn="tl">
                    <a:srgbClr val="000000">
                      <a:alpha val="43137"/>
                    </a:srgbClr>
                  </a:outerShdw>
                </a:effectLst>
                <a:latin typeface="+mj-lt"/>
              </a:rPr>
              <a:t>Права и обязанности родителей руководить ребенком в осуществлении им его прав (ст. 5)</a:t>
            </a:r>
          </a:p>
        </p:txBody>
      </p:sp>
      <p:sp>
        <p:nvSpPr>
          <p:cNvPr id="3" name="Скругленный прямоугольник 2"/>
          <p:cNvSpPr/>
          <p:nvPr/>
        </p:nvSpPr>
        <p:spPr>
          <a:xfrm>
            <a:off x="323528" y="2132856"/>
            <a:ext cx="8568952" cy="45365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t>«</a:t>
            </a:r>
            <a:r>
              <a:rPr lang="ru-RU" sz="2400" dirty="0">
                <a:solidFill>
                  <a:schemeClr val="bg2">
                    <a:lumMod val="10000"/>
                  </a:schemeClr>
                </a:solidFill>
              </a:rPr>
              <a:t>Государства-участники уважают ответственность, права и обязанности родителей и в соответствующих случаях членов расширенной семьи или общины, как это предусмотрено местным обычаем, опекунов или других лиц, несущих по закону ответственность за ребенка, </a:t>
            </a:r>
            <a:r>
              <a:rPr lang="ru-RU" sz="2400" u="sng" dirty="0">
                <a:solidFill>
                  <a:schemeClr val="bg2">
                    <a:lumMod val="10000"/>
                  </a:schemeClr>
                </a:solidFill>
              </a:rPr>
              <a:t>должным образом управлять и руководить ребенком в осуществлении им признанных настоящей Конвенцией прав и делать это в соответствии с развивающимися способностями ребенка</a:t>
            </a:r>
            <a:r>
              <a:rPr lang="ru-RU" sz="2400" dirty="0">
                <a:solidFill>
                  <a:schemeClr val="bg2">
                    <a:lumMod val="10000"/>
                  </a:schemeClr>
                </a:solidFill>
              </a:rPr>
              <a:t>». </a:t>
            </a:r>
          </a:p>
        </p:txBody>
      </p:sp>
    </p:spTree>
    <p:extLst>
      <p:ext uri="{BB962C8B-B14F-4D97-AF65-F5344CB8AC3E}">
        <p14:creationId xmlns:p14="http://schemas.microsoft.com/office/powerpoint/2010/main" val="21593042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743377" y="404664"/>
            <a:ext cx="7560840" cy="100811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effectLst>
                  <a:outerShdw blurRad="38100" dist="38100" dir="2700000" algn="tl">
                    <a:srgbClr val="000000">
                      <a:alpha val="43137"/>
                    </a:srgbClr>
                  </a:outerShdw>
                </a:effectLst>
                <a:latin typeface="+mj-lt"/>
              </a:rPr>
              <a:t>Права и обязанности родителей руководить ребенком в осуществлении им его прав (ст. 5)</a:t>
            </a:r>
          </a:p>
        </p:txBody>
      </p:sp>
      <p:sp>
        <p:nvSpPr>
          <p:cNvPr id="3" name="Скругленный прямоугольник 2"/>
          <p:cNvSpPr/>
          <p:nvPr/>
        </p:nvSpPr>
        <p:spPr>
          <a:xfrm>
            <a:off x="3607438" y="1623021"/>
            <a:ext cx="4696777" cy="5818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2">
                    <a:lumMod val="10000"/>
                  </a:schemeClr>
                </a:solidFill>
                <a:effectLst>
                  <a:outerShdw blurRad="38100" dist="38100" dir="2700000" algn="tl">
                    <a:srgbClr val="000000">
                      <a:alpha val="43137"/>
                    </a:srgbClr>
                  </a:outerShdw>
                </a:effectLst>
              </a:rPr>
              <a:t>Ключевые слова</a:t>
            </a:r>
            <a:endParaRPr lang="ru-RU" sz="2400" dirty="0">
              <a:solidFill>
                <a:schemeClr val="bg2">
                  <a:lumMod val="10000"/>
                </a:schemeClr>
              </a:solidFill>
              <a:effectLst>
                <a:outerShdw blurRad="38100" dist="38100" dir="2700000" algn="tl">
                  <a:srgbClr val="000000">
                    <a:alpha val="43137"/>
                  </a:srgbClr>
                </a:outerShdw>
              </a:effectLst>
            </a:endParaRPr>
          </a:p>
        </p:txBody>
      </p:sp>
      <p:sp>
        <p:nvSpPr>
          <p:cNvPr id="4" name="Выгнутая вправо стрелка 3"/>
          <p:cNvSpPr/>
          <p:nvPr/>
        </p:nvSpPr>
        <p:spPr>
          <a:xfrm>
            <a:off x="8304215" y="839419"/>
            <a:ext cx="487799" cy="1221429"/>
          </a:xfrm>
          <a:prstGeom prst="curvedLef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Скругленный прямоугольник 4"/>
          <p:cNvSpPr/>
          <p:nvPr/>
        </p:nvSpPr>
        <p:spPr>
          <a:xfrm>
            <a:off x="467544" y="2379114"/>
            <a:ext cx="3312368" cy="57733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latin typeface="+mj-lt"/>
              </a:rPr>
              <a:t>«должным образом» </a:t>
            </a:r>
          </a:p>
        </p:txBody>
      </p:sp>
      <p:sp>
        <p:nvSpPr>
          <p:cNvPr id="12" name="Скругленная прямоугольная выноска 11"/>
          <p:cNvSpPr/>
          <p:nvPr/>
        </p:nvSpPr>
        <p:spPr>
          <a:xfrm>
            <a:off x="143508" y="3945953"/>
            <a:ext cx="2772308" cy="2723407"/>
          </a:xfrm>
          <a:prstGeom prst="wedgeRoundRectCallout">
            <a:avLst>
              <a:gd name="adj1" fmla="val -1940"/>
              <a:gd name="adj2" fmla="val -86623"/>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latin typeface="+mj-lt"/>
              </a:rPr>
              <a:t>Предметом </a:t>
            </a:r>
            <a:r>
              <a:rPr lang="ru-RU" sz="2000" dirty="0">
                <a:solidFill>
                  <a:schemeClr val="bg2">
                    <a:lumMod val="10000"/>
                  </a:schemeClr>
                </a:solidFill>
                <a:latin typeface="+mj-lt"/>
              </a:rPr>
              <a:t>основной заботы лиц, ответственных за ребенка, является обеспечение его наилучших интересов </a:t>
            </a:r>
            <a:endParaRPr lang="ru-RU" sz="2000" dirty="0" smtClean="0">
              <a:solidFill>
                <a:schemeClr val="bg2">
                  <a:lumMod val="10000"/>
                </a:schemeClr>
              </a:solidFill>
              <a:latin typeface="+mj-lt"/>
            </a:endParaRPr>
          </a:p>
          <a:p>
            <a:pPr algn="ctr"/>
            <a:r>
              <a:rPr lang="ru-RU" sz="2000" dirty="0" smtClean="0">
                <a:solidFill>
                  <a:schemeClr val="bg2">
                    <a:lumMod val="10000"/>
                  </a:schemeClr>
                </a:solidFill>
                <a:latin typeface="+mj-lt"/>
              </a:rPr>
              <a:t>(</a:t>
            </a:r>
            <a:r>
              <a:rPr lang="ru-RU" sz="2000" dirty="0">
                <a:solidFill>
                  <a:schemeClr val="bg2">
                    <a:lumMod val="10000"/>
                  </a:schemeClr>
                </a:solidFill>
                <a:latin typeface="+mj-lt"/>
              </a:rPr>
              <a:t>п. 1 ст. </a:t>
            </a:r>
            <a:r>
              <a:rPr lang="ru-RU" sz="2000" dirty="0" smtClean="0">
                <a:solidFill>
                  <a:schemeClr val="bg2">
                    <a:lumMod val="10000"/>
                  </a:schemeClr>
                </a:solidFill>
                <a:latin typeface="+mj-lt"/>
              </a:rPr>
              <a:t>18)</a:t>
            </a:r>
            <a:endParaRPr lang="ru-RU" sz="2000" dirty="0">
              <a:latin typeface="+mj-lt"/>
            </a:endParaRPr>
          </a:p>
        </p:txBody>
      </p:sp>
      <p:sp>
        <p:nvSpPr>
          <p:cNvPr id="13" name="Скругленная прямоугольная выноска 12"/>
          <p:cNvSpPr/>
          <p:nvPr/>
        </p:nvSpPr>
        <p:spPr>
          <a:xfrm>
            <a:off x="3435546" y="3945953"/>
            <a:ext cx="5112568" cy="2723407"/>
          </a:xfrm>
          <a:prstGeom prst="wedgeRoundRectCallout">
            <a:avLst>
              <a:gd name="adj1" fmla="val -62651"/>
              <a:gd name="adj2" fmla="val -84698"/>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latin typeface="+mj-lt"/>
              </a:rPr>
              <a:t>Не допускать любые формы </a:t>
            </a:r>
            <a:r>
              <a:rPr lang="ru-RU" sz="2000" dirty="0">
                <a:solidFill>
                  <a:schemeClr val="bg2">
                    <a:lumMod val="10000"/>
                  </a:schemeClr>
                </a:solidFill>
                <a:latin typeface="+mj-lt"/>
              </a:rPr>
              <a:t>психического или физического насилия, оскорбления или злоупотребления, отсутствия заботы или небрежного обращения, грубого обращения или эксплуатации, включая сексуальное злоупотребление </a:t>
            </a:r>
            <a:endParaRPr lang="ru-RU" sz="2000" dirty="0" smtClean="0">
              <a:solidFill>
                <a:schemeClr val="bg2">
                  <a:lumMod val="10000"/>
                </a:schemeClr>
              </a:solidFill>
              <a:latin typeface="+mj-lt"/>
            </a:endParaRPr>
          </a:p>
          <a:p>
            <a:pPr algn="ctr"/>
            <a:r>
              <a:rPr lang="ru-RU" sz="2000" dirty="0" smtClean="0">
                <a:solidFill>
                  <a:schemeClr val="bg2">
                    <a:lumMod val="10000"/>
                  </a:schemeClr>
                </a:solidFill>
                <a:latin typeface="+mj-lt"/>
              </a:rPr>
              <a:t>(</a:t>
            </a:r>
            <a:r>
              <a:rPr lang="ru-RU" sz="2000" dirty="0">
                <a:solidFill>
                  <a:schemeClr val="bg2">
                    <a:lumMod val="10000"/>
                  </a:schemeClr>
                </a:solidFill>
                <a:latin typeface="+mj-lt"/>
              </a:rPr>
              <a:t>п. 1 ст. 19</a:t>
            </a:r>
            <a:r>
              <a:rPr lang="ru-RU" sz="2000" dirty="0" smtClean="0">
                <a:solidFill>
                  <a:schemeClr val="bg2">
                    <a:lumMod val="10000"/>
                  </a:schemeClr>
                </a:solidFill>
                <a:latin typeface="+mj-lt"/>
              </a:rPr>
              <a:t>)</a:t>
            </a:r>
            <a:endParaRPr lang="ru-RU" sz="2000" dirty="0">
              <a:solidFill>
                <a:schemeClr val="bg2">
                  <a:lumMod val="10000"/>
                </a:schemeClr>
              </a:solidFill>
              <a:latin typeface="+mj-lt"/>
            </a:endParaRPr>
          </a:p>
        </p:txBody>
      </p:sp>
      <p:cxnSp>
        <p:nvCxnSpPr>
          <p:cNvPr id="15" name="Прямая со стрелкой 14"/>
          <p:cNvCxnSpPr/>
          <p:nvPr/>
        </p:nvCxnSpPr>
        <p:spPr>
          <a:xfrm flipH="1">
            <a:off x="3779912" y="2204864"/>
            <a:ext cx="187220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494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2" grpId="0" animBg="1"/>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743377" y="404664"/>
            <a:ext cx="7560840" cy="100811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effectLst>
                  <a:outerShdw blurRad="38100" dist="38100" dir="2700000" algn="tl">
                    <a:srgbClr val="000000">
                      <a:alpha val="43137"/>
                    </a:srgbClr>
                  </a:outerShdw>
                </a:effectLst>
                <a:latin typeface="+mj-lt"/>
              </a:rPr>
              <a:t>Права и обязанности родителей руководить ребенком в осуществлении им его прав (ст. 5)</a:t>
            </a:r>
          </a:p>
        </p:txBody>
      </p:sp>
      <p:sp>
        <p:nvSpPr>
          <p:cNvPr id="3" name="Скругленный прямоугольник 2"/>
          <p:cNvSpPr/>
          <p:nvPr/>
        </p:nvSpPr>
        <p:spPr>
          <a:xfrm>
            <a:off x="3607438" y="2273139"/>
            <a:ext cx="4696777" cy="5818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2">
                    <a:lumMod val="10000"/>
                  </a:schemeClr>
                </a:solidFill>
                <a:effectLst>
                  <a:outerShdw blurRad="38100" dist="38100" dir="2700000" algn="tl">
                    <a:srgbClr val="000000">
                      <a:alpha val="43137"/>
                    </a:srgbClr>
                  </a:outerShdw>
                </a:effectLst>
              </a:rPr>
              <a:t>Ключевые слова</a:t>
            </a:r>
            <a:endParaRPr lang="ru-RU" sz="2400" dirty="0">
              <a:solidFill>
                <a:schemeClr val="bg2">
                  <a:lumMod val="10000"/>
                </a:schemeClr>
              </a:solidFill>
              <a:effectLst>
                <a:outerShdw blurRad="38100" dist="38100" dir="2700000" algn="tl">
                  <a:srgbClr val="000000">
                    <a:alpha val="43137"/>
                  </a:srgbClr>
                </a:outerShdw>
              </a:effectLst>
            </a:endParaRPr>
          </a:p>
        </p:txBody>
      </p:sp>
      <p:sp>
        <p:nvSpPr>
          <p:cNvPr id="4" name="Выгнутая вправо стрелка 3"/>
          <p:cNvSpPr/>
          <p:nvPr/>
        </p:nvSpPr>
        <p:spPr>
          <a:xfrm>
            <a:off x="8304217" y="839419"/>
            <a:ext cx="660271" cy="1869501"/>
          </a:xfrm>
          <a:prstGeom prst="curvedLef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Скругленный прямоугольник 4"/>
          <p:cNvSpPr/>
          <p:nvPr/>
        </p:nvSpPr>
        <p:spPr>
          <a:xfrm>
            <a:off x="478603" y="3945953"/>
            <a:ext cx="3312368" cy="57733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2">
                    <a:lumMod val="10000"/>
                  </a:schemeClr>
                </a:solidFill>
                <a:latin typeface="+mj-lt"/>
              </a:rPr>
              <a:t>«должным образом» </a:t>
            </a:r>
          </a:p>
        </p:txBody>
      </p:sp>
      <p:sp>
        <p:nvSpPr>
          <p:cNvPr id="6" name="Скругленный прямоугольник 5"/>
          <p:cNvSpPr/>
          <p:nvPr/>
        </p:nvSpPr>
        <p:spPr>
          <a:xfrm>
            <a:off x="5595786" y="3739865"/>
            <a:ext cx="2952328" cy="156683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2">
                    <a:lumMod val="10000"/>
                  </a:schemeClr>
                </a:solidFill>
                <a:latin typeface="+mj-lt"/>
              </a:rPr>
              <a:t>В соответствии с </a:t>
            </a:r>
            <a:r>
              <a:rPr lang="ru-RU" sz="2400" dirty="0">
                <a:solidFill>
                  <a:schemeClr val="bg2">
                    <a:lumMod val="10000"/>
                  </a:schemeClr>
                </a:solidFill>
                <a:latin typeface="+mj-lt"/>
              </a:rPr>
              <a:t>«</a:t>
            </a:r>
            <a:r>
              <a:rPr lang="ru-RU" sz="2400" dirty="0" smtClean="0">
                <a:solidFill>
                  <a:schemeClr val="bg2">
                    <a:lumMod val="10000"/>
                  </a:schemeClr>
                </a:solidFill>
                <a:latin typeface="+mj-lt"/>
              </a:rPr>
              <a:t>развивающимися способностями </a:t>
            </a:r>
            <a:r>
              <a:rPr lang="ru-RU" sz="2400" dirty="0">
                <a:solidFill>
                  <a:schemeClr val="bg2">
                    <a:lumMod val="10000"/>
                  </a:schemeClr>
                </a:solidFill>
                <a:latin typeface="+mj-lt"/>
              </a:rPr>
              <a:t>ребенка»</a:t>
            </a:r>
          </a:p>
        </p:txBody>
      </p:sp>
      <p:cxnSp>
        <p:nvCxnSpPr>
          <p:cNvPr id="8" name="Прямая со стрелкой 7"/>
          <p:cNvCxnSpPr/>
          <p:nvPr/>
        </p:nvCxnSpPr>
        <p:spPr>
          <a:xfrm flipH="1">
            <a:off x="2843808" y="2854982"/>
            <a:ext cx="2448272" cy="10909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6300192" y="2854982"/>
            <a:ext cx="648072" cy="8848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00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251520" y="2564904"/>
            <a:ext cx="8640960" cy="4104456"/>
          </a:xfrm>
        </p:spPr>
        <p:txBody>
          <a:bodyPr>
            <a:normAutofit fontScale="77500" lnSpcReduction="20000"/>
          </a:bodyPr>
          <a:lstStyle/>
          <a:p>
            <a:pPr lvl="0">
              <a:buFont typeface="Wingdings" panose="05000000000000000000" pitchFamily="2" charset="2"/>
              <a:buChar char="Ø"/>
            </a:pPr>
            <a:r>
              <a:rPr lang="ru-RU" dirty="0" smtClean="0">
                <a:latin typeface="+mj-lt"/>
              </a:rPr>
              <a:t>Международный </a:t>
            </a:r>
            <a:r>
              <a:rPr lang="ru-RU" dirty="0">
                <a:latin typeface="+mj-lt"/>
              </a:rPr>
              <a:t>пакт об экономических, </a:t>
            </a:r>
            <a:r>
              <a:rPr lang="ru-RU" dirty="0" smtClean="0">
                <a:latin typeface="+mj-lt"/>
              </a:rPr>
              <a:t>социальных </a:t>
            </a:r>
            <a:r>
              <a:rPr lang="ru-RU" dirty="0">
                <a:latin typeface="+mj-lt"/>
              </a:rPr>
              <a:t>и культурных правах 1966 г.</a:t>
            </a:r>
          </a:p>
          <a:p>
            <a:pPr lvl="0">
              <a:buFont typeface="Wingdings" panose="05000000000000000000" pitchFamily="2" charset="2"/>
              <a:buChar char="Ø"/>
            </a:pPr>
            <a:r>
              <a:rPr lang="ru-RU" dirty="0">
                <a:latin typeface="+mj-lt"/>
              </a:rPr>
              <a:t>Международный	 пакт о гражданских и политических правах 1966 г.</a:t>
            </a:r>
          </a:p>
          <a:p>
            <a:pPr lvl="0">
              <a:buFont typeface="Wingdings" panose="05000000000000000000" pitchFamily="2" charset="2"/>
              <a:buChar char="Ø"/>
            </a:pPr>
            <a:r>
              <a:rPr lang="ru-RU" dirty="0">
                <a:latin typeface="+mj-lt"/>
              </a:rPr>
              <a:t>Конвенция о ликвидации всех форм дискриминации в отношении женщин 1979 г</a:t>
            </a:r>
            <a:r>
              <a:rPr lang="ru-RU" dirty="0" smtClean="0">
                <a:latin typeface="+mj-lt"/>
              </a:rPr>
              <a:t>.</a:t>
            </a:r>
          </a:p>
          <a:p>
            <a:pPr lvl="0">
              <a:buFont typeface="Wingdings" panose="05000000000000000000" pitchFamily="2" charset="2"/>
              <a:buChar char="Ø"/>
            </a:pPr>
            <a:r>
              <a:rPr lang="ru-RU" dirty="0" smtClean="0">
                <a:latin typeface="+mj-lt"/>
              </a:rPr>
              <a:t>Конвенция против пыток и других жестоких, бесчеловечных или унижающих достоинство видов обращения и наказания 1984 г.</a:t>
            </a:r>
            <a:endParaRPr lang="ru-RU" dirty="0">
              <a:latin typeface="+mj-lt"/>
            </a:endParaRPr>
          </a:p>
          <a:p>
            <a:pPr lvl="0">
              <a:buFont typeface="Wingdings" panose="05000000000000000000" pitchFamily="2" charset="2"/>
              <a:buChar char="Ø"/>
            </a:pPr>
            <a:r>
              <a:rPr lang="ru-RU" dirty="0">
                <a:latin typeface="+mj-lt"/>
              </a:rPr>
              <a:t>Конвенция о правах ребенка 1989 г</a:t>
            </a:r>
            <a:r>
              <a:rPr lang="ru-RU" dirty="0" smtClean="0">
                <a:latin typeface="+mj-lt"/>
              </a:rPr>
              <a:t>.</a:t>
            </a:r>
          </a:p>
          <a:p>
            <a:pPr lvl="0">
              <a:buFont typeface="Wingdings" panose="05000000000000000000" pitchFamily="2" charset="2"/>
              <a:buChar char="Ø"/>
            </a:pPr>
            <a:r>
              <a:rPr lang="ru-RU" dirty="0" smtClean="0">
                <a:latin typeface="+mj-lt"/>
              </a:rPr>
              <a:t>Факультативный протокол  к Конвенции о правах ребенка, касающийся торговли детьми, детской проституции и детской порнографии  2000 г.</a:t>
            </a:r>
          </a:p>
          <a:p>
            <a:pPr lvl="0">
              <a:buFont typeface="Wingdings" panose="05000000000000000000" pitchFamily="2" charset="2"/>
              <a:buChar char="Ø"/>
            </a:pPr>
            <a:r>
              <a:rPr lang="ru-RU" dirty="0" smtClean="0">
                <a:latin typeface="+mj-lt"/>
              </a:rPr>
              <a:t>Гаагская конвенция о гражданско-правовых аспектах международного похищения детей 1980 г.</a:t>
            </a:r>
            <a:endParaRPr lang="ru-RU" dirty="0">
              <a:latin typeface="+mj-lt"/>
            </a:endParaRPr>
          </a:p>
          <a:p>
            <a:pPr lvl="0">
              <a:buFont typeface="Wingdings" panose="05000000000000000000" pitchFamily="2" charset="2"/>
              <a:buChar char="Ø"/>
            </a:pPr>
            <a:r>
              <a:rPr lang="ru-RU" dirty="0" smtClean="0">
                <a:latin typeface="+mj-lt"/>
              </a:rPr>
              <a:t>Конвенция о правах инвалидов 2006 г.</a:t>
            </a:r>
          </a:p>
          <a:p>
            <a:pPr lvl="0"/>
            <a:endParaRPr lang="ru-RU" dirty="0">
              <a:latin typeface="+mj-lt"/>
            </a:endParaRPr>
          </a:p>
        </p:txBody>
      </p:sp>
      <p:sp>
        <p:nvSpPr>
          <p:cNvPr id="2" name="Скругленный прямоугольник 1"/>
          <p:cNvSpPr/>
          <p:nvPr/>
        </p:nvSpPr>
        <p:spPr>
          <a:xfrm>
            <a:off x="323528" y="620688"/>
            <a:ext cx="8444439" cy="1152128"/>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000" dirty="0">
                <a:solidFill>
                  <a:schemeClr val="bg2">
                    <a:lumMod val="10000"/>
                  </a:schemeClr>
                </a:solidFill>
                <a:effectLst>
                  <a:outerShdw blurRad="50800" dist="38100" dir="18900000" algn="bl" rotWithShape="0">
                    <a:prstClr val="black">
                      <a:alpha val="40000"/>
                    </a:prstClr>
                  </a:outerShdw>
                </a:effectLst>
              </a:rPr>
              <a:t>Международные договоры РФ, касающиеся прав ребенка</a:t>
            </a:r>
            <a:endParaRPr lang="ru-RU" sz="3000" dirty="0">
              <a:effectLst>
                <a:outerShdw blurRad="50800" dist="38100" dir="18900000" algn="bl" rotWithShape="0">
                  <a:prstClr val="black">
                    <a:alpha val="40000"/>
                  </a:prstClr>
                </a:outerShdw>
              </a:effectLst>
              <a:latin typeface="+mj-lt"/>
            </a:endParaRPr>
          </a:p>
        </p:txBody>
      </p:sp>
      <p:sp>
        <p:nvSpPr>
          <p:cNvPr id="7" name="Блок-схема: знак завершения 6"/>
          <p:cNvSpPr/>
          <p:nvPr/>
        </p:nvSpPr>
        <p:spPr>
          <a:xfrm>
            <a:off x="2133479" y="1916832"/>
            <a:ext cx="4824536" cy="504056"/>
          </a:xfrm>
          <a:prstGeom prst="flowChartTerminator">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chemeClr val="tx2">
                    <a:lumMod val="50000"/>
                  </a:schemeClr>
                </a:solidFill>
                <a:effectLst>
                  <a:innerShdw blurRad="114300">
                    <a:prstClr val="black"/>
                  </a:innerShdw>
                </a:effectLst>
                <a:latin typeface="+mj-lt"/>
              </a:rPr>
              <a:t>Универсальные</a:t>
            </a:r>
            <a:endParaRPr lang="ru-RU" sz="2200" dirty="0">
              <a:solidFill>
                <a:schemeClr val="tx2">
                  <a:lumMod val="50000"/>
                </a:schemeClr>
              </a:solidFill>
              <a:effectLst>
                <a:innerShdw blurRad="114300">
                  <a:prstClr val="black"/>
                </a:innerShdw>
              </a:effectLst>
              <a:latin typeface="+mj-lt"/>
            </a:endParaRPr>
          </a:p>
        </p:txBody>
      </p:sp>
    </p:spTree>
    <p:extLst>
      <p:ext uri="{BB962C8B-B14F-4D97-AF65-F5344CB8AC3E}">
        <p14:creationId xmlns:p14="http://schemas.microsoft.com/office/powerpoint/2010/main" val="5379833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251520" y="2996952"/>
            <a:ext cx="8640960" cy="3327648"/>
          </a:xfrm>
        </p:spPr>
        <p:txBody>
          <a:bodyPr>
            <a:normAutofit/>
          </a:bodyPr>
          <a:lstStyle/>
          <a:p>
            <a:r>
              <a:rPr lang="ru-RU" dirty="0" smtClean="0">
                <a:latin typeface="+mj-lt"/>
              </a:rPr>
              <a:t>Конвенция </a:t>
            </a:r>
            <a:r>
              <a:rPr lang="ru-RU" dirty="0">
                <a:latin typeface="+mj-lt"/>
              </a:rPr>
              <a:t>о защите прав человека и основных свобод 1950 г. и Протоколы к ней: № 1, 4, </a:t>
            </a:r>
            <a:r>
              <a:rPr lang="ru-RU" dirty="0" smtClean="0">
                <a:latin typeface="+mj-lt"/>
              </a:rPr>
              <a:t>7</a:t>
            </a:r>
          </a:p>
          <a:p>
            <a:r>
              <a:rPr lang="ru-RU" dirty="0" smtClean="0">
                <a:latin typeface="+mj-lt"/>
              </a:rPr>
              <a:t>Конвенция Совета Европы о защите детей от сексуальной эксплуатации и сексуальных злоупотреблений 2007 г.</a:t>
            </a:r>
          </a:p>
          <a:p>
            <a:r>
              <a:rPr lang="ru-RU" dirty="0" smtClean="0">
                <a:latin typeface="+mj-lt"/>
              </a:rPr>
              <a:t>Конвенция СНГ о правах и основных свободах человека 1995 г.</a:t>
            </a:r>
            <a:endParaRPr lang="ru-RU" dirty="0">
              <a:latin typeface="+mj-lt"/>
            </a:endParaRPr>
          </a:p>
          <a:p>
            <a:pPr lvl="0"/>
            <a:endParaRPr lang="ru-RU" dirty="0">
              <a:latin typeface="+mj-lt"/>
            </a:endParaRPr>
          </a:p>
        </p:txBody>
      </p:sp>
      <p:sp>
        <p:nvSpPr>
          <p:cNvPr id="2" name="Скругленный прямоугольник 1"/>
          <p:cNvSpPr/>
          <p:nvPr/>
        </p:nvSpPr>
        <p:spPr>
          <a:xfrm>
            <a:off x="467544" y="764704"/>
            <a:ext cx="8300423" cy="1152128"/>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chemeClr val="bg2">
                    <a:lumMod val="10000"/>
                  </a:schemeClr>
                </a:solidFill>
                <a:effectLst>
                  <a:outerShdw blurRad="50800" dist="38100" dir="18900000" algn="bl" rotWithShape="0">
                    <a:prstClr val="black">
                      <a:alpha val="40000"/>
                    </a:prstClr>
                  </a:outerShdw>
                </a:effectLst>
              </a:rPr>
              <a:t>Международные договоры РФ, касающиеся прав ребенка</a:t>
            </a:r>
            <a:endParaRPr lang="ru-RU" sz="3200" dirty="0">
              <a:effectLst>
                <a:outerShdw blurRad="50800" dist="38100" dir="18900000" algn="bl" rotWithShape="0">
                  <a:prstClr val="black">
                    <a:alpha val="40000"/>
                  </a:prstClr>
                </a:outerShdw>
              </a:effectLst>
              <a:latin typeface="+mj-lt"/>
            </a:endParaRPr>
          </a:p>
        </p:txBody>
      </p:sp>
      <p:sp>
        <p:nvSpPr>
          <p:cNvPr id="4" name="Блок-схема: знак завершения 3"/>
          <p:cNvSpPr/>
          <p:nvPr/>
        </p:nvSpPr>
        <p:spPr>
          <a:xfrm>
            <a:off x="2205487" y="2168860"/>
            <a:ext cx="4824536" cy="504056"/>
          </a:xfrm>
          <a:prstGeom prst="flowChartTerminator">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chemeClr val="tx2">
                    <a:lumMod val="50000"/>
                  </a:schemeClr>
                </a:solidFill>
                <a:effectLst>
                  <a:innerShdw blurRad="114300">
                    <a:prstClr val="black"/>
                  </a:innerShdw>
                </a:effectLst>
                <a:latin typeface="+mj-lt"/>
              </a:rPr>
              <a:t>Региональные</a:t>
            </a:r>
            <a:endParaRPr lang="ru-RU" sz="2200" dirty="0">
              <a:solidFill>
                <a:schemeClr val="tx2">
                  <a:lumMod val="50000"/>
                </a:schemeClr>
              </a:solidFill>
              <a:effectLst>
                <a:innerShdw blurRad="114300">
                  <a:prstClr val="black"/>
                </a:innerShdw>
              </a:effectLst>
              <a:latin typeface="+mj-lt"/>
            </a:endParaRPr>
          </a:p>
        </p:txBody>
      </p:sp>
    </p:spTree>
    <p:extLst>
      <p:ext uri="{BB962C8B-B14F-4D97-AF65-F5344CB8AC3E}">
        <p14:creationId xmlns:p14="http://schemas.microsoft.com/office/powerpoint/2010/main" val="16445612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935163"/>
            <a:ext cx="8229600" cy="4389437"/>
          </a:xfrm>
        </p:spPr>
        <p:txBody>
          <a:bodyPr>
            <a:normAutofit/>
          </a:bodyPr>
          <a:lstStyle/>
          <a:p>
            <a:pPr marL="0" indent="0">
              <a:buNone/>
            </a:pPr>
            <a:r>
              <a:rPr lang="ru-RU" sz="4000" dirty="0" smtClean="0"/>
              <a:t>               </a:t>
            </a:r>
          </a:p>
          <a:p>
            <a:pPr marL="0" indent="0" algn="ctr">
              <a:buNone/>
            </a:pPr>
            <a:r>
              <a:rPr lang="ru-RU" sz="4000" dirty="0"/>
              <a:t> </a:t>
            </a:r>
            <a:r>
              <a:rPr lang="ru-RU" sz="4000" dirty="0" smtClean="0"/>
              <a:t>            Спасибо за внимание !</a:t>
            </a:r>
            <a:endParaRPr lang="ru-RU" sz="4000" dirty="0"/>
          </a:p>
        </p:txBody>
      </p:sp>
    </p:spTree>
    <p:extLst>
      <p:ext uri="{BB962C8B-B14F-4D97-AF65-F5344CB8AC3E}">
        <p14:creationId xmlns:p14="http://schemas.microsoft.com/office/powerpoint/2010/main" val="3178919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430676" y="836712"/>
            <a:ext cx="8352928" cy="144016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2">
                    <a:lumMod val="50000"/>
                  </a:schemeClr>
                </a:solidFill>
                <a:effectLst>
                  <a:outerShdw blurRad="50800" dist="38100" dir="18900000" algn="bl" rotWithShape="0">
                    <a:prstClr val="black">
                      <a:alpha val="40000"/>
                    </a:prstClr>
                  </a:outerShdw>
                </a:effectLst>
                <a:latin typeface="+mj-lt"/>
              </a:rPr>
              <a:t>Конвенция о правах ребенка 1989 г. – </a:t>
            </a:r>
          </a:p>
          <a:p>
            <a:pPr algn="ctr"/>
            <a:r>
              <a:rPr lang="ru-RU" sz="2800" dirty="0" smtClean="0">
                <a:solidFill>
                  <a:schemeClr val="tx2">
                    <a:lumMod val="50000"/>
                  </a:schemeClr>
                </a:solidFill>
                <a:effectLst>
                  <a:outerShdw blurRad="50800" dist="38100" dir="18900000" algn="bl" rotWithShape="0">
                    <a:prstClr val="black">
                      <a:alpha val="40000"/>
                    </a:prstClr>
                  </a:outerShdw>
                </a:effectLst>
                <a:latin typeface="+mj-lt"/>
              </a:rPr>
              <a:t>основной международный договор в области защиты прав ребенка</a:t>
            </a:r>
            <a:endParaRPr lang="ru-RU" sz="2800" dirty="0">
              <a:solidFill>
                <a:schemeClr val="tx2">
                  <a:lumMod val="50000"/>
                </a:schemeClr>
              </a:solidFill>
              <a:effectLst>
                <a:outerShdw blurRad="50800" dist="38100" dir="18900000" algn="bl" rotWithShape="0">
                  <a:prstClr val="black">
                    <a:alpha val="40000"/>
                  </a:prstClr>
                </a:outerShdw>
              </a:effectLst>
              <a:latin typeface="+mj-lt"/>
            </a:endParaRPr>
          </a:p>
        </p:txBody>
      </p:sp>
      <p:sp>
        <p:nvSpPr>
          <p:cNvPr id="5" name="Скругленная прямоугольная выноска 4"/>
          <p:cNvSpPr/>
          <p:nvPr/>
        </p:nvSpPr>
        <p:spPr>
          <a:xfrm>
            <a:off x="175404" y="4437111"/>
            <a:ext cx="2448272" cy="2016225"/>
          </a:xfrm>
          <a:prstGeom prst="wedgeRoundRectCallout">
            <a:avLst>
              <a:gd name="adj1" fmla="val 48124"/>
              <a:gd name="adj2" fmla="val -156737"/>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chemeClr val="tx2">
                    <a:lumMod val="50000"/>
                  </a:schemeClr>
                </a:solidFill>
                <a:latin typeface="+mj-lt"/>
              </a:rPr>
              <a:t>Принята на </a:t>
            </a:r>
          </a:p>
          <a:p>
            <a:pPr algn="ctr"/>
            <a:r>
              <a:rPr lang="ru-RU" sz="2200" dirty="0" smtClean="0">
                <a:solidFill>
                  <a:schemeClr val="tx2">
                    <a:lumMod val="50000"/>
                  </a:schemeClr>
                </a:solidFill>
                <a:latin typeface="+mj-lt"/>
              </a:rPr>
              <a:t>44-ой сессии Генеральной Ассамблеи ООН</a:t>
            </a:r>
          </a:p>
          <a:p>
            <a:pPr algn="ctr"/>
            <a:r>
              <a:rPr lang="ru-RU" sz="2200" dirty="0" smtClean="0">
                <a:solidFill>
                  <a:schemeClr val="tx2">
                    <a:lumMod val="50000"/>
                  </a:schemeClr>
                </a:solidFill>
                <a:effectLst>
                  <a:outerShdw blurRad="50800" dist="38100" dir="18900000" algn="bl" rotWithShape="0">
                    <a:prstClr val="black">
                      <a:alpha val="40000"/>
                    </a:prstClr>
                  </a:outerShdw>
                </a:effectLst>
                <a:latin typeface="+mj-lt"/>
              </a:rPr>
              <a:t>20 ноября 1989 </a:t>
            </a:r>
            <a:r>
              <a:rPr lang="ru-RU" sz="2000" dirty="0" smtClean="0">
                <a:solidFill>
                  <a:schemeClr val="tx2">
                    <a:lumMod val="50000"/>
                  </a:schemeClr>
                </a:solidFill>
                <a:effectLst>
                  <a:outerShdw blurRad="50800" dist="38100" dir="18900000" algn="bl" rotWithShape="0">
                    <a:prstClr val="black">
                      <a:alpha val="40000"/>
                    </a:prstClr>
                  </a:outerShdw>
                </a:effectLst>
                <a:latin typeface="+mj-lt"/>
              </a:rPr>
              <a:t>г.</a:t>
            </a:r>
            <a:r>
              <a:rPr lang="ru-RU" sz="2000" dirty="0" smtClean="0">
                <a:effectLst>
                  <a:outerShdw blurRad="50800" dist="38100" dir="18900000" algn="bl" rotWithShape="0">
                    <a:prstClr val="black">
                      <a:alpha val="40000"/>
                    </a:prstClr>
                  </a:outerShdw>
                </a:effectLst>
                <a:latin typeface="+mj-lt"/>
              </a:rPr>
              <a:t> </a:t>
            </a:r>
            <a:endParaRPr lang="ru-RU" sz="2000" dirty="0">
              <a:effectLst>
                <a:outerShdw blurRad="50800" dist="38100" dir="18900000" algn="bl" rotWithShape="0">
                  <a:prstClr val="black">
                    <a:alpha val="40000"/>
                  </a:prstClr>
                </a:outerShdw>
              </a:effectLst>
              <a:latin typeface="+mj-lt"/>
            </a:endParaRPr>
          </a:p>
        </p:txBody>
      </p:sp>
      <p:sp>
        <p:nvSpPr>
          <p:cNvPr id="6" name="Скругленная прямоугольная выноска 5"/>
          <p:cNvSpPr/>
          <p:nvPr/>
        </p:nvSpPr>
        <p:spPr>
          <a:xfrm>
            <a:off x="2771800" y="2860516"/>
            <a:ext cx="2163929" cy="1152128"/>
          </a:xfrm>
          <a:prstGeom prst="wedgeRoundRectCallout">
            <a:avLst>
              <a:gd name="adj1" fmla="val -1589"/>
              <a:gd name="adj2" fmla="val -99669"/>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2">
                    <a:lumMod val="50000"/>
                  </a:schemeClr>
                </a:solidFill>
                <a:effectLst>
                  <a:outerShdw blurRad="50800" dist="38100" dir="18900000" algn="bl" rotWithShape="0">
                    <a:prstClr val="black">
                      <a:alpha val="40000"/>
                    </a:prstClr>
                  </a:outerShdw>
                </a:effectLst>
                <a:latin typeface="+mj-lt"/>
              </a:rPr>
              <a:t>193</a:t>
            </a:r>
            <a:r>
              <a:rPr lang="ru-RU" sz="2000" dirty="0" smtClean="0">
                <a:solidFill>
                  <a:schemeClr val="tx2">
                    <a:lumMod val="50000"/>
                  </a:schemeClr>
                </a:solidFill>
                <a:latin typeface="+mj-lt"/>
              </a:rPr>
              <a:t> </a:t>
            </a:r>
            <a:r>
              <a:rPr lang="ru-RU" sz="2200" dirty="0" smtClean="0">
                <a:solidFill>
                  <a:schemeClr val="tx2">
                    <a:lumMod val="50000"/>
                  </a:schemeClr>
                </a:solidFill>
                <a:latin typeface="+mj-lt"/>
              </a:rPr>
              <a:t>государства-участника</a:t>
            </a:r>
            <a:endParaRPr lang="ru-RU" sz="2200" dirty="0">
              <a:solidFill>
                <a:schemeClr val="tx2">
                  <a:lumMod val="50000"/>
                </a:schemeClr>
              </a:solidFill>
              <a:latin typeface="+mj-lt"/>
            </a:endParaRPr>
          </a:p>
        </p:txBody>
      </p:sp>
      <p:sp>
        <p:nvSpPr>
          <p:cNvPr id="7" name="Скругленная прямоугольная выноска 6"/>
          <p:cNvSpPr/>
          <p:nvPr/>
        </p:nvSpPr>
        <p:spPr>
          <a:xfrm>
            <a:off x="6300192" y="2762628"/>
            <a:ext cx="2466288" cy="1347905"/>
          </a:xfrm>
          <a:prstGeom prst="wedgeRoundRectCallout">
            <a:avLst>
              <a:gd name="adj1" fmla="val -78156"/>
              <a:gd name="adj2" fmla="val -83874"/>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chemeClr val="tx2">
                    <a:lumMod val="50000"/>
                  </a:schemeClr>
                </a:solidFill>
                <a:latin typeface="+mj-lt"/>
              </a:rPr>
              <a:t>Россия участвует в порядке правопреемства</a:t>
            </a:r>
            <a:endParaRPr lang="ru-RU" sz="2200" dirty="0">
              <a:solidFill>
                <a:schemeClr val="tx2">
                  <a:lumMod val="50000"/>
                </a:schemeClr>
              </a:solidFill>
              <a:latin typeface="+mj-lt"/>
            </a:endParaRPr>
          </a:p>
        </p:txBody>
      </p:sp>
      <p:sp>
        <p:nvSpPr>
          <p:cNvPr id="8" name="Скругленная прямоугольная выноска 7"/>
          <p:cNvSpPr/>
          <p:nvPr/>
        </p:nvSpPr>
        <p:spPr>
          <a:xfrm>
            <a:off x="5079744" y="4797153"/>
            <a:ext cx="3703860" cy="1296144"/>
          </a:xfrm>
          <a:prstGeom prst="wedgeRoundRectCallout">
            <a:avLst>
              <a:gd name="adj1" fmla="val -49387"/>
              <a:gd name="adj2" fmla="val -243288"/>
              <a:gd name="adj3" fmla="val 1666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chemeClr val="tx2">
                    <a:lumMod val="50000"/>
                  </a:schemeClr>
                </a:solidFill>
                <a:latin typeface="+mj-lt"/>
              </a:rPr>
              <a:t>Сформирована новая концепция прав ребенка – </a:t>
            </a:r>
            <a:r>
              <a:rPr lang="ru-RU" sz="2200" dirty="0" smtClean="0">
                <a:solidFill>
                  <a:schemeClr val="tx2">
                    <a:lumMod val="50000"/>
                  </a:schemeClr>
                </a:solidFill>
                <a:effectLst>
                  <a:outerShdw blurRad="50800" dist="38100" dir="18900000" algn="bl" rotWithShape="0">
                    <a:prstClr val="black">
                      <a:alpha val="40000"/>
                    </a:prstClr>
                  </a:outerShdw>
                </a:effectLst>
                <a:latin typeface="+mj-lt"/>
              </a:rPr>
              <a:t>либеральный патернализм</a:t>
            </a:r>
            <a:endParaRPr lang="ru-RU" sz="2200" dirty="0">
              <a:solidFill>
                <a:schemeClr val="tx2">
                  <a:lumMod val="50000"/>
                </a:schemeClr>
              </a:solidFill>
              <a:effectLst>
                <a:outerShdw blurRad="50800" dist="38100" dir="18900000" algn="bl" rotWithShape="0">
                  <a:prstClr val="black">
                    <a:alpha val="40000"/>
                  </a:prstClr>
                </a:outerShdw>
              </a:effectLst>
              <a:latin typeface="+mj-lt"/>
            </a:endParaRPr>
          </a:p>
        </p:txBody>
      </p:sp>
    </p:spTree>
    <p:extLst>
      <p:ext uri="{BB962C8B-B14F-4D97-AF65-F5344CB8AC3E}">
        <p14:creationId xmlns:p14="http://schemas.microsoft.com/office/powerpoint/2010/main" val="71360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619672" y="404664"/>
            <a:ext cx="5832648" cy="64807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2">
                    <a:lumMod val="50000"/>
                  </a:schemeClr>
                </a:solidFill>
                <a:effectLst>
                  <a:outerShdw blurRad="50800" dist="38100" dir="18900000" algn="bl" rotWithShape="0">
                    <a:prstClr val="black">
                      <a:alpha val="40000"/>
                    </a:prstClr>
                  </a:outerShdw>
                </a:effectLst>
                <a:latin typeface="+mj-lt"/>
              </a:rPr>
              <a:t>Либеральный патернализм</a:t>
            </a:r>
            <a:endParaRPr lang="ru-RU" sz="2800" dirty="0">
              <a:solidFill>
                <a:schemeClr val="tx2">
                  <a:lumMod val="50000"/>
                </a:schemeClr>
              </a:solidFill>
              <a:effectLst>
                <a:outerShdw blurRad="50800" dist="38100" dir="18900000" algn="bl" rotWithShape="0">
                  <a:prstClr val="black">
                    <a:alpha val="40000"/>
                  </a:prstClr>
                </a:outerShdw>
              </a:effectLst>
              <a:latin typeface="+mj-lt"/>
            </a:endParaRPr>
          </a:p>
        </p:txBody>
      </p:sp>
      <p:sp>
        <p:nvSpPr>
          <p:cNvPr id="6" name="Скругленный прямоугольник 5"/>
          <p:cNvSpPr/>
          <p:nvPr/>
        </p:nvSpPr>
        <p:spPr>
          <a:xfrm>
            <a:off x="1312774" y="5661248"/>
            <a:ext cx="6966774" cy="980728"/>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2">
                    <a:lumMod val="50000"/>
                  </a:schemeClr>
                </a:solidFill>
              </a:rPr>
              <a:t>Основная идея: </a:t>
            </a:r>
          </a:p>
          <a:p>
            <a:pPr algn="ctr"/>
            <a:r>
              <a:rPr lang="ru-RU" sz="2200" dirty="0">
                <a:solidFill>
                  <a:schemeClr val="tx2">
                    <a:lumMod val="50000"/>
                  </a:schemeClr>
                </a:solidFill>
                <a:effectLst>
                  <a:outerShdw blurRad="50800" dist="38100" dir="18900000" algn="bl" rotWithShape="0">
                    <a:prstClr val="black">
                      <a:alpha val="40000"/>
                    </a:prstClr>
                  </a:outerShdw>
                </a:effectLst>
              </a:rPr>
              <a:t>р</a:t>
            </a:r>
            <a:r>
              <a:rPr lang="ru-RU" sz="2200" dirty="0" smtClean="0">
                <a:solidFill>
                  <a:schemeClr val="tx2">
                    <a:lumMod val="50000"/>
                  </a:schemeClr>
                </a:solidFill>
                <a:effectLst>
                  <a:outerShdw blurRad="50800" dist="38100" dir="18900000" algn="bl" rotWithShape="0">
                    <a:prstClr val="black">
                      <a:alpha val="40000"/>
                    </a:prstClr>
                  </a:outerShdw>
                </a:effectLst>
              </a:rPr>
              <a:t>ебенок - полноправный член общества</a:t>
            </a:r>
            <a:endParaRPr lang="ru-RU" sz="2200" dirty="0">
              <a:solidFill>
                <a:schemeClr val="tx2">
                  <a:lumMod val="50000"/>
                </a:schemeClr>
              </a:solidFill>
              <a:effectLst>
                <a:outerShdw blurRad="50800" dist="38100" dir="18900000" algn="bl" rotWithShape="0">
                  <a:prstClr val="black">
                    <a:alpha val="40000"/>
                  </a:prstClr>
                </a:outerShdw>
              </a:effectLst>
            </a:endParaRPr>
          </a:p>
        </p:txBody>
      </p:sp>
      <p:sp>
        <p:nvSpPr>
          <p:cNvPr id="7" name="Скругленный прямоугольник 6"/>
          <p:cNvSpPr/>
          <p:nvPr/>
        </p:nvSpPr>
        <p:spPr>
          <a:xfrm>
            <a:off x="251520" y="1340768"/>
            <a:ext cx="8028028" cy="1080120"/>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2">
                    <a:lumMod val="50000"/>
                  </a:schemeClr>
                </a:solidFill>
              </a:rPr>
              <a:t>Рассматривает </a:t>
            </a:r>
            <a:r>
              <a:rPr lang="ru-RU" sz="2000" dirty="0">
                <a:solidFill>
                  <a:schemeClr val="tx2">
                    <a:lumMod val="50000"/>
                  </a:schemeClr>
                </a:solidFill>
              </a:rPr>
              <a:t>детство как поэтапный процесс развития ребенка </a:t>
            </a:r>
            <a:endParaRPr lang="ru-RU" sz="2000" dirty="0" smtClean="0">
              <a:solidFill>
                <a:schemeClr val="tx2">
                  <a:lumMod val="50000"/>
                </a:schemeClr>
              </a:solidFill>
            </a:endParaRPr>
          </a:p>
          <a:p>
            <a:pPr algn="ctr"/>
            <a:r>
              <a:rPr lang="ru-RU" sz="2000" dirty="0" smtClean="0">
                <a:solidFill>
                  <a:schemeClr val="tx2">
                    <a:lumMod val="50000"/>
                  </a:schemeClr>
                </a:solidFill>
                <a:effectLst>
                  <a:outerShdw blurRad="50800" dist="38100" algn="l" rotWithShape="0">
                    <a:prstClr val="black">
                      <a:alpha val="40000"/>
                    </a:prstClr>
                  </a:outerShdw>
                </a:effectLst>
              </a:rPr>
              <a:t>от</a:t>
            </a:r>
            <a:r>
              <a:rPr lang="ru-RU" sz="2000" dirty="0" smtClean="0">
                <a:solidFill>
                  <a:schemeClr val="tx2">
                    <a:lumMod val="50000"/>
                  </a:schemeClr>
                </a:solidFill>
              </a:rPr>
              <a:t> </a:t>
            </a:r>
            <a:r>
              <a:rPr lang="ru-RU" sz="2000" dirty="0">
                <a:solidFill>
                  <a:schemeClr val="tx2">
                    <a:lumMod val="50000"/>
                  </a:schemeClr>
                </a:solidFill>
              </a:rPr>
              <a:t>сильной зависимости </a:t>
            </a:r>
            <a:r>
              <a:rPr lang="ru-RU" sz="2000" dirty="0">
                <a:solidFill>
                  <a:schemeClr val="tx2">
                    <a:lumMod val="50000"/>
                  </a:schemeClr>
                </a:solidFill>
                <a:effectLst>
                  <a:outerShdw blurRad="50800" dist="38100" dir="18900000" algn="bl" rotWithShape="0">
                    <a:prstClr val="black">
                      <a:alpha val="40000"/>
                    </a:prstClr>
                  </a:outerShdw>
                </a:effectLst>
              </a:rPr>
              <a:t>(период младенчества)</a:t>
            </a:r>
            <a:r>
              <a:rPr lang="ru-RU" sz="2000" dirty="0">
                <a:solidFill>
                  <a:schemeClr val="tx2">
                    <a:lumMod val="50000"/>
                  </a:schemeClr>
                </a:solidFill>
              </a:rPr>
              <a:t> </a:t>
            </a:r>
            <a:endParaRPr lang="ru-RU" sz="2000" dirty="0" smtClean="0">
              <a:solidFill>
                <a:schemeClr val="tx2">
                  <a:lumMod val="50000"/>
                </a:schemeClr>
              </a:solidFill>
            </a:endParaRPr>
          </a:p>
          <a:p>
            <a:pPr algn="ctr"/>
            <a:r>
              <a:rPr lang="ru-RU" sz="2000" dirty="0" smtClean="0">
                <a:solidFill>
                  <a:schemeClr val="tx2">
                    <a:lumMod val="50000"/>
                  </a:schemeClr>
                </a:solidFill>
                <a:effectLst>
                  <a:outerShdw blurRad="50800" dist="38100" algn="l" rotWithShape="0">
                    <a:prstClr val="black">
                      <a:alpha val="40000"/>
                    </a:prstClr>
                  </a:outerShdw>
                </a:effectLst>
              </a:rPr>
              <a:t>к</a:t>
            </a:r>
            <a:r>
              <a:rPr lang="ru-RU" sz="2000" dirty="0" smtClean="0">
                <a:solidFill>
                  <a:schemeClr val="tx2">
                    <a:lumMod val="50000"/>
                  </a:schemeClr>
                </a:solidFill>
              </a:rPr>
              <a:t> </a:t>
            </a:r>
            <a:r>
              <a:rPr lang="ru-RU" sz="2000" dirty="0">
                <a:solidFill>
                  <a:schemeClr val="tx2">
                    <a:lumMod val="50000"/>
                  </a:schemeClr>
                </a:solidFill>
              </a:rPr>
              <a:t>самостоятельности </a:t>
            </a:r>
            <a:r>
              <a:rPr lang="ru-RU" sz="2000" dirty="0">
                <a:solidFill>
                  <a:schemeClr val="tx2">
                    <a:lumMod val="50000"/>
                  </a:schemeClr>
                </a:solidFill>
                <a:effectLst>
                  <a:outerShdw blurRad="50800" dist="38100" dir="18900000" algn="bl" rotWithShape="0">
                    <a:prstClr val="black">
                      <a:alpha val="40000"/>
                    </a:prstClr>
                  </a:outerShdw>
                </a:effectLst>
              </a:rPr>
              <a:t>(период взросления</a:t>
            </a:r>
            <a:r>
              <a:rPr lang="ru-RU" sz="2000" dirty="0" smtClean="0">
                <a:solidFill>
                  <a:schemeClr val="tx2">
                    <a:lumMod val="50000"/>
                  </a:schemeClr>
                </a:solidFill>
                <a:effectLst>
                  <a:outerShdw blurRad="50800" dist="38100" dir="18900000" algn="bl" rotWithShape="0">
                    <a:prstClr val="black">
                      <a:alpha val="40000"/>
                    </a:prstClr>
                  </a:outerShdw>
                </a:effectLst>
              </a:rPr>
              <a:t>)</a:t>
            </a:r>
            <a:endParaRPr lang="ru-RU" sz="2000" dirty="0">
              <a:solidFill>
                <a:schemeClr val="tx2">
                  <a:lumMod val="50000"/>
                </a:schemeClr>
              </a:solidFill>
              <a:effectLst>
                <a:outerShdw blurRad="50800" dist="38100" dir="18900000" algn="bl" rotWithShape="0">
                  <a:prstClr val="black">
                    <a:alpha val="40000"/>
                  </a:prstClr>
                </a:outerShdw>
              </a:effectLst>
              <a:latin typeface="+mj-lt"/>
            </a:endParaRPr>
          </a:p>
        </p:txBody>
      </p:sp>
      <p:sp>
        <p:nvSpPr>
          <p:cNvPr id="8" name="Скругленный прямоугольник 7"/>
          <p:cNvSpPr/>
          <p:nvPr/>
        </p:nvSpPr>
        <p:spPr>
          <a:xfrm>
            <a:off x="1312774" y="2720781"/>
            <a:ext cx="6966774" cy="1008112"/>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tx2">
                    <a:lumMod val="50000"/>
                  </a:schemeClr>
                </a:solidFill>
              </a:rPr>
              <a:t>Задача взрослого </a:t>
            </a:r>
            <a:r>
              <a:rPr lang="ru-RU" sz="2000" dirty="0" smtClean="0">
                <a:solidFill>
                  <a:schemeClr val="tx2">
                    <a:lumMod val="50000"/>
                  </a:schemeClr>
                </a:solidFill>
              </a:rPr>
              <a:t>- </a:t>
            </a:r>
            <a:r>
              <a:rPr lang="ru-RU" sz="2000" dirty="0">
                <a:solidFill>
                  <a:schemeClr val="tx2">
                    <a:lumMod val="50000"/>
                  </a:schemeClr>
                </a:solidFill>
              </a:rPr>
              <a:t>помочь ребенку постепенно обрести независимость в мыслях и </a:t>
            </a:r>
            <a:r>
              <a:rPr lang="ru-RU" sz="2000" dirty="0" smtClean="0">
                <a:solidFill>
                  <a:schemeClr val="tx2">
                    <a:lumMod val="50000"/>
                  </a:schemeClr>
                </a:solidFill>
              </a:rPr>
              <a:t>поступках</a:t>
            </a:r>
            <a:endParaRPr lang="ru-RU" sz="2000" dirty="0"/>
          </a:p>
        </p:txBody>
      </p:sp>
      <p:sp>
        <p:nvSpPr>
          <p:cNvPr id="9" name="Скругленный прямоугольник 8"/>
          <p:cNvSpPr/>
          <p:nvPr/>
        </p:nvSpPr>
        <p:spPr>
          <a:xfrm>
            <a:off x="1312774" y="4005064"/>
            <a:ext cx="6966774" cy="144016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2">
                    <a:lumMod val="50000"/>
                  </a:schemeClr>
                </a:solidFill>
              </a:rPr>
              <a:t>Власть родителей и лиц, </a:t>
            </a:r>
            <a:r>
              <a:rPr lang="ru-RU" dirty="0" smtClean="0">
                <a:solidFill>
                  <a:schemeClr val="tx2">
                    <a:lumMod val="50000"/>
                  </a:schemeClr>
                </a:solidFill>
              </a:rPr>
              <a:t> их заменяющих, </a:t>
            </a:r>
            <a:r>
              <a:rPr lang="ru-RU" dirty="0">
                <a:solidFill>
                  <a:schemeClr val="tx2">
                    <a:lumMod val="50000"/>
                  </a:schemeClr>
                </a:solidFill>
              </a:rPr>
              <a:t>имеет целевой характер, то есть, направлена на развитие у </a:t>
            </a:r>
            <a:r>
              <a:rPr lang="ru-RU" dirty="0" smtClean="0">
                <a:solidFill>
                  <a:schemeClr val="tx2">
                    <a:lumMod val="50000"/>
                  </a:schemeClr>
                </a:solidFill>
              </a:rPr>
              <a:t>ребенка самосознания </a:t>
            </a:r>
            <a:r>
              <a:rPr lang="ru-RU" dirty="0">
                <a:solidFill>
                  <a:schemeClr val="tx2">
                    <a:lumMod val="50000"/>
                  </a:schemeClr>
                </a:solidFill>
              </a:rPr>
              <a:t>и способности к самоопределению, после чего они ее </a:t>
            </a:r>
            <a:r>
              <a:rPr lang="ru-RU" dirty="0" smtClean="0">
                <a:solidFill>
                  <a:schemeClr val="tx2">
                    <a:lumMod val="50000"/>
                  </a:schemeClr>
                </a:solidFill>
              </a:rPr>
              <a:t>утрачивают</a:t>
            </a:r>
            <a:endParaRPr lang="ru-RU" dirty="0">
              <a:solidFill>
                <a:schemeClr val="tx2">
                  <a:lumMod val="50000"/>
                </a:schemeClr>
              </a:solidFill>
              <a:latin typeface="+mj-lt"/>
            </a:endParaRPr>
          </a:p>
        </p:txBody>
      </p:sp>
      <p:sp>
        <p:nvSpPr>
          <p:cNvPr id="10" name="Выгнутая вправо стрелка 9"/>
          <p:cNvSpPr/>
          <p:nvPr/>
        </p:nvSpPr>
        <p:spPr>
          <a:xfrm>
            <a:off x="8279548" y="1628800"/>
            <a:ext cx="694332" cy="1584176"/>
          </a:xfrm>
          <a:prstGeom prst="curvedLef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Выгнутая влево стрелка 10"/>
          <p:cNvSpPr/>
          <p:nvPr/>
        </p:nvSpPr>
        <p:spPr>
          <a:xfrm>
            <a:off x="251520" y="3068960"/>
            <a:ext cx="1061254" cy="1872208"/>
          </a:xfrm>
          <a:prstGeom prst="curvedRightArrow">
            <a:avLst>
              <a:gd name="adj1" fmla="val 25000"/>
              <a:gd name="adj2" fmla="val 48281"/>
              <a:gd name="adj3" fmla="val 1901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Выгнутая вправо стрелка 11"/>
          <p:cNvSpPr/>
          <p:nvPr/>
        </p:nvSpPr>
        <p:spPr>
          <a:xfrm>
            <a:off x="8279548" y="4725144"/>
            <a:ext cx="694332" cy="1656184"/>
          </a:xfrm>
          <a:prstGeom prst="curved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7169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716016" y="2253711"/>
            <a:ext cx="3593682" cy="2268252"/>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dirty="0" smtClean="0">
                <a:solidFill>
                  <a:schemeClr val="tx2">
                    <a:lumMod val="50000"/>
                  </a:schemeClr>
                </a:solidFill>
                <a:effectLst>
                  <a:outerShdw blurRad="38100" dist="38100" dir="2700000" algn="tl">
                    <a:srgbClr val="000000">
                      <a:alpha val="43137"/>
                    </a:srgbClr>
                  </a:outerShdw>
                </a:effectLst>
                <a:latin typeface="+mj-lt"/>
              </a:rPr>
              <a:t>Ребенок</a:t>
            </a:r>
            <a:r>
              <a:rPr lang="ru-RU" sz="2400" dirty="0" smtClean="0">
                <a:solidFill>
                  <a:schemeClr val="tx2">
                    <a:lumMod val="50000"/>
                  </a:schemeClr>
                </a:solidFill>
                <a:latin typeface="+mj-lt"/>
              </a:rPr>
              <a:t>  </a:t>
            </a:r>
            <a:r>
              <a:rPr lang="ru-RU" sz="2400" dirty="0">
                <a:solidFill>
                  <a:schemeClr val="tx2">
                    <a:lumMod val="50000"/>
                  </a:schemeClr>
                </a:solidFill>
                <a:latin typeface="+mj-lt"/>
              </a:rPr>
              <a:t>нуждается в поддержке со стороны родителей или лиц их заменяющих, общества, </a:t>
            </a:r>
            <a:r>
              <a:rPr lang="ru-RU" sz="2400" dirty="0" smtClean="0">
                <a:solidFill>
                  <a:schemeClr val="tx2">
                    <a:lumMod val="50000"/>
                  </a:schemeClr>
                </a:solidFill>
                <a:latin typeface="+mj-lt"/>
              </a:rPr>
              <a:t>государства </a:t>
            </a:r>
            <a:endParaRPr lang="ru-RU" sz="2400" dirty="0">
              <a:solidFill>
                <a:schemeClr val="tx2">
                  <a:lumMod val="50000"/>
                </a:schemeClr>
              </a:solidFill>
              <a:latin typeface="+mj-lt"/>
            </a:endParaRPr>
          </a:p>
        </p:txBody>
      </p:sp>
      <p:sp>
        <p:nvSpPr>
          <p:cNvPr id="3" name="Скругленный прямоугольник 2"/>
          <p:cNvSpPr/>
          <p:nvPr/>
        </p:nvSpPr>
        <p:spPr>
          <a:xfrm>
            <a:off x="899592" y="764138"/>
            <a:ext cx="7416824" cy="1080686"/>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solidFill>
                  <a:schemeClr val="tx2">
                    <a:lumMod val="50000"/>
                  </a:schemeClr>
                </a:solidFill>
                <a:effectLst>
                  <a:outerShdw blurRad="38100" dist="38100" dir="2700000" algn="tl">
                    <a:srgbClr val="000000">
                      <a:alpha val="43137"/>
                    </a:srgbClr>
                  </a:outerShdw>
                </a:effectLst>
                <a:latin typeface="+mj-lt"/>
              </a:rPr>
              <a:t>Либеральный патернализм</a:t>
            </a:r>
            <a:endParaRPr lang="ru-RU" sz="3600" dirty="0">
              <a:solidFill>
                <a:schemeClr val="tx2">
                  <a:lumMod val="50000"/>
                </a:schemeClr>
              </a:solidFill>
              <a:effectLst>
                <a:outerShdw blurRad="38100" dist="38100" dir="2700000" algn="tl">
                  <a:srgbClr val="000000">
                    <a:alpha val="43137"/>
                  </a:srgbClr>
                </a:outerShdw>
              </a:effectLst>
              <a:latin typeface="+mj-lt"/>
            </a:endParaRPr>
          </a:p>
        </p:txBody>
      </p:sp>
      <p:sp>
        <p:nvSpPr>
          <p:cNvPr id="4" name="Скругленный прямоугольник 3"/>
          <p:cNvSpPr/>
          <p:nvPr/>
        </p:nvSpPr>
        <p:spPr>
          <a:xfrm>
            <a:off x="899592" y="2276872"/>
            <a:ext cx="3096344" cy="226825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2">
                    <a:lumMod val="50000"/>
                  </a:schemeClr>
                </a:solidFill>
                <a:effectLst>
                  <a:outerShdw blurRad="38100" dist="38100" dir="2700000" algn="tl">
                    <a:srgbClr val="000000">
                      <a:alpha val="43137"/>
                    </a:srgbClr>
                  </a:outerShdw>
                </a:effectLst>
                <a:latin typeface="+mj-lt"/>
              </a:rPr>
              <a:t>Ребенок</a:t>
            </a:r>
            <a:r>
              <a:rPr lang="ru-RU" sz="2400" dirty="0" smtClean="0">
                <a:solidFill>
                  <a:schemeClr val="tx2">
                    <a:lumMod val="50000"/>
                  </a:schemeClr>
                </a:solidFill>
                <a:latin typeface="+mj-lt"/>
              </a:rPr>
              <a:t> - </a:t>
            </a:r>
            <a:r>
              <a:rPr lang="ru-RU" sz="2400" dirty="0">
                <a:solidFill>
                  <a:schemeClr val="tx2">
                    <a:lumMod val="50000"/>
                  </a:schemeClr>
                </a:solidFill>
                <a:latin typeface="+mj-lt"/>
              </a:rPr>
              <a:t>человек и ему </a:t>
            </a:r>
            <a:r>
              <a:rPr lang="ru-RU" sz="2400" dirty="0" smtClean="0">
                <a:solidFill>
                  <a:schemeClr val="tx2">
                    <a:lumMod val="50000"/>
                  </a:schemeClr>
                </a:solidFill>
                <a:latin typeface="+mj-lt"/>
              </a:rPr>
              <a:t>непосредственно принадлежат права и свободы</a:t>
            </a:r>
            <a:endParaRPr lang="ru-RU" sz="2400" dirty="0">
              <a:solidFill>
                <a:schemeClr val="tx2">
                  <a:lumMod val="50000"/>
                </a:schemeClr>
              </a:solidFill>
              <a:latin typeface="+mj-lt"/>
            </a:endParaRPr>
          </a:p>
        </p:txBody>
      </p:sp>
      <p:sp>
        <p:nvSpPr>
          <p:cNvPr id="7" name="Скругленный прямоугольник 6"/>
          <p:cNvSpPr/>
          <p:nvPr/>
        </p:nvSpPr>
        <p:spPr>
          <a:xfrm>
            <a:off x="4427984" y="4869160"/>
            <a:ext cx="3881714" cy="1656184"/>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2">
                  <a:lumMod val="50000"/>
                </a:schemeClr>
              </a:solidFill>
            </a:endParaRPr>
          </a:p>
          <a:p>
            <a:pPr algn="ctr"/>
            <a:r>
              <a:rPr lang="ru-RU" sz="2000" u="sng" dirty="0" smtClean="0">
                <a:solidFill>
                  <a:schemeClr val="tx2">
                    <a:lumMod val="50000"/>
                  </a:schemeClr>
                </a:solidFill>
                <a:effectLst>
                  <a:outerShdw blurRad="38100" dist="38100" dir="2700000" algn="tl">
                    <a:srgbClr val="000000">
                      <a:alpha val="43137"/>
                    </a:srgbClr>
                  </a:outerShdw>
                </a:effectLst>
              </a:rPr>
              <a:t>поскольку </a:t>
            </a:r>
          </a:p>
          <a:p>
            <a:pPr marL="285750" indent="-285750" algn="ctr">
              <a:buFont typeface="Wingdings" panose="05000000000000000000" pitchFamily="2" charset="2"/>
              <a:buChar char="ü"/>
            </a:pPr>
            <a:r>
              <a:rPr lang="ru-RU" dirty="0" smtClean="0">
                <a:solidFill>
                  <a:schemeClr val="tx2">
                    <a:lumMod val="50000"/>
                  </a:schemeClr>
                </a:solidFill>
              </a:rPr>
              <a:t>является </a:t>
            </a:r>
            <a:r>
              <a:rPr lang="ru-RU" dirty="0">
                <a:solidFill>
                  <a:schemeClr val="tx2">
                    <a:lumMod val="50000"/>
                  </a:schemeClr>
                </a:solidFill>
              </a:rPr>
              <a:t>социально уязвимым и </a:t>
            </a:r>
            <a:endParaRPr lang="ru-RU" dirty="0" smtClean="0">
              <a:solidFill>
                <a:schemeClr val="tx2">
                  <a:lumMod val="50000"/>
                </a:schemeClr>
              </a:solidFill>
            </a:endParaRPr>
          </a:p>
          <a:p>
            <a:pPr marL="285750" indent="-285750" algn="ctr">
              <a:buFont typeface="Wingdings" panose="05000000000000000000" pitchFamily="2" charset="2"/>
              <a:buChar char="ü"/>
            </a:pPr>
            <a:r>
              <a:rPr lang="ru-RU" dirty="0" smtClean="0">
                <a:solidFill>
                  <a:schemeClr val="tx2">
                    <a:lumMod val="50000"/>
                  </a:schemeClr>
                </a:solidFill>
              </a:rPr>
              <a:t>не </a:t>
            </a:r>
            <a:r>
              <a:rPr lang="ru-RU" dirty="0">
                <a:solidFill>
                  <a:schemeClr val="tx2">
                    <a:lumMod val="50000"/>
                  </a:schemeClr>
                </a:solidFill>
              </a:rPr>
              <a:t>обладает полной </a:t>
            </a:r>
            <a:r>
              <a:rPr lang="ru-RU" dirty="0" smtClean="0">
                <a:solidFill>
                  <a:schemeClr val="tx2">
                    <a:lumMod val="50000"/>
                  </a:schemeClr>
                </a:solidFill>
              </a:rPr>
              <a:t>дееспособностью</a:t>
            </a:r>
            <a:endParaRPr lang="ru-RU" dirty="0">
              <a:solidFill>
                <a:schemeClr val="tx2">
                  <a:lumMod val="50000"/>
                </a:schemeClr>
              </a:solidFill>
            </a:endParaRPr>
          </a:p>
          <a:p>
            <a:pPr algn="ctr"/>
            <a:endParaRPr lang="ru-RU" dirty="0"/>
          </a:p>
        </p:txBody>
      </p:sp>
      <p:sp>
        <p:nvSpPr>
          <p:cNvPr id="8" name="Выгнутая влево стрелка 7"/>
          <p:cNvSpPr/>
          <p:nvPr/>
        </p:nvSpPr>
        <p:spPr>
          <a:xfrm>
            <a:off x="107504" y="1304481"/>
            <a:ext cx="792088" cy="2340543"/>
          </a:xfrm>
          <a:prstGeom prst="curved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Выгнутая вправо стрелка 8"/>
          <p:cNvSpPr/>
          <p:nvPr/>
        </p:nvSpPr>
        <p:spPr>
          <a:xfrm>
            <a:off x="8309698" y="1210279"/>
            <a:ext cx="661508" cy="2290729"/>
          </a:xfrm>
          <a:prstGeom prst="curvedLef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Выгнутая вправо стрелка 9"/>
          <p:cNvSpPr/>
          <p:nvPr/>
        </p:nvSpPr>
        <p:spPr>
          <a:xfrm>
            <a:off x="8316416" y="3410998"/>
            <a:ext cx="654790" cy="2610290"/>
          </a:xfrm>
          <a:prstGeom prst="curvedLef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03783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155870" y="548680"/>
            <a:ext cx="6984776" cy="720080"/>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chemeClr val="tx2">
                    <a:lumMod val="50000"/>
                  </a:schemeClr>
                </a:solidFill>
                <a:effectLst>
                  <a:outerShdw blurRad="50800" dist="38100" dir="18900000" algn="bl" rotWithShape="0">
                    <a:prstClr val="black">
                      <a:alpha val="40000"/>
                    </a:prstClr>
                  </a:outerShdw>
                </a:effectLst>
                <a:latin typeface="+mj-lt"/>
              </a:rPr>
              <a:t>Определение понятия «ребенок»</a:t>
            </a:r>
            <a:endParaRPr lang="ru-RU" sz="3200" dirty="0">
              <a:solidFill>
                <a:schemeClr val="tx2">
                  <a:lumMod val="50000"/>
                </a:schemeClr>
              </a:solidFill>
              <a:effectLst>
                <a:outerShdw blurRad="50800" dist="38100" dir="18900000" algn="bl" rotWithShape="0">
                  <a:prstClr val="black">
                    <a:alpha val="40000"/>
                  </a:prstClr>
                </a:outerShdw>
              </a:effectLst>
              <a:latin typeface="+mj-lt"/>
            </a:endParaRPr>
          </a:p>
        </p:txBody>
      </p:sp>
      <p:sp>
        <p:nvSpPr>
          <p:cNvPr id="3" name="Скругленный прямоугольник 2"/>
          <p:cNvSpPr/>
          <p:nvPr/>
        </p:nvSpPr>
        <p:spPr>
          <a:xfrm>
            <a:off x="539552" y="1700808"/>
            <a:ext cx="8136904" cy="2376264"/>
          </a:xfrm>
          <a:prstGeom prst="roundRect">
            <a:avLst/>
          </a:prstGeom>
          <a:solidFill>
            <a:srgbClr val="DFEC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tx2">
                    <a:lumMod val="50000"/>
                  </a:schemeClr>
                </a:solidFill>
                <a:effectLst>
                  <a:outerShdw blurRad="38100" dist="38100" dir="2700000" algn="tl">
                    <a:srgbClr val="000000">
                      <a:alpha val="43137"/>
                    </a:srgbClr>
                  </a:outerShdw>
                </a:effectLst>
                <a:latin typeface="+mj-lt"/>
              </a:rPr>
              <a:t>Согласно ст. 1 Конвенции </a:t>
            </a:r>
            <a:r>
              <a:rPr lang="ru-RU" sz="2800" dirty="0" smtClean="0">
                <a:solidFill>
                  <a:schemeClr val="tx2">
                    <a:lumMod val="50000"/>
                  </a:schemeClr>
                </a:solidFill>
                <a:effectLst>
                  <a:outerShdw blurRad="38100" dist="38100" dir="2700000" algn="tl">
                    <a:srgbClr val="000000">
                      <a:alpha val="43137"/>
                    </a:srgbClr>
                  </a:outerShdw>
                </a:effectLst>
                <a:latin typeface="+mj-lt"/>
              </a:rPr>
              <a:t>о правах ребенка</a:t>
            </a:r>
          </a:p>
          <a:p>
            <a:pPr algn="ctr"/>
            <a:r>
              <a:rPr lang="ru-RU" sz="2800" dirty="0" smtClean="0">
                <a:solidFill>
                  <a:schemeClr val="tx2">
                    <a:lumMod val="50000"/>
                  </a:schemeClr>
                </a:solidFill>
                <a:latin typeface="+mj-lt"/>
              </a:rPr>
              <a:t>«</a:t>
            </a:r>
            <a:r>
              <a:rPr lang="ru-RU" sz="2800" dirty="0">
                <a:solidFill>
                  <a:schemeClr val="tx2">
                    <a:lumMod val="50000"/>
                  </a:schemeClr>
                </a:solidFill>
                <a:latin typeface="+mj-lt"/>
              </a:rPr>
              <a:t>ребенком является каждое человеческое существо до достижения 18-летнего возраста, если по закону, применимому к данному ребенку, совершеннолетие не достигается ранее</a:t>
            </a:r>
            <a:r>
              <a:rPr lang="ru-RU" sz="2800" dirty="0" smtClean="0">
                <a:solidFill>
                  <a:schemeClr val="tx2">
                    <a:lumMod val="50000"/>
                  </a:schemeClr>
                </a:solidFill>
                <a:latin typeface="+mj-lt"/>
              </a:rPr>
              <a:t>»</a:t>
            </a:r>
            <a:endParaRPr lang="ru-RU" sz="2400" dirty="0">
              <a:solidFill>
                <a:schemeClr val="tx2">
                  <a:lumMod val="50000"/>
                </a:schemeClr>
              </a:solidFill>
            </a:endParaRPr>
          </a:p>
        </p:txBody>
      </p:sp>
      <p:sp>
        <p:nvSpPr>
          <p:cNvPr id="4" name="Скругленный прямоугольник 3"/>
          <p:cNvSpPr/>
          <p:nvPr/>
        </p:nvSpPr>
        <p:spPr>
          <a:xfrm>
            <a:off x="539553" y="5157192"/>
            <a:ext cx="3096344" cy="100811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2">
                    <a:lumMod val="50000"/>
                  </a:schemeClr>
                </a:solidFill>
              </a:rPr>
              <a:t>Нижний предел</a:t>
            </a:r>
            <a:endParaRPr lang="ru-RU" sz="2800" dirty="0">
              <a:solidFill>
                <a:schemeClr val="tx2">
                  <a:lumMod val="50000"/>
                </a:schemeClr>
              </a:solidFill>
            </a:endParaRPr>
          </a:p>
        </p:txBody>
      </p:sp>
      <p:sp>
        <p:nvSpPr>
          <p:cNvPr id="5" name="Скругленный прямоугольник 4"/>
          <p:cNvSpPr/>
          <p:nvPr/>
        </p:nvSpPr>
        <p:spPr>
          <a:xfrm>
            <a:off x="5545596" y="5157192"/>
            <a:ext cx="3130860" cy="1008112"/>
          </a:xfrm>
          <a:prstGeom prst="roundRect">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2">
                    <a:lumMod val="50000"/>
                  </a:schemeClr>
                </a:solidFill>
              </a:rPr>
              <a:t>Верхний предел</a:t>
            </a:r>
            <a:endParaRPr lang="ru-RU" sz="2800" dirty="0">
              <a:solidFill>
                <a:schemeClr val="tx2">
                  <a:lumMod val="50000"/>
                </a:schemeClr>
              </a:solidFill>
            </a:endParaRPr>
          </a:p>
        </p:txBody>
      </p:sp>
      <p:cxnSp>
        <p:nvCxnSpPr>
          <p:cNvPr id="7" name="Прямая со стрелкой 6"/>
          <p:cNvCxnSpPr>
            <a:endCxn id="4" idx="0"/>
          </p:cNvCxnSpPr>
          <p:nvPr/>
        </p:nvCxnSpPr>
        <p:spPr>
          <a:xfrm flipH="1">
            <a:off x="2087725" y="4077072"/>
            <a:ext cx="1116123"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endCxn id="5" idx="0"/>
          </p:cNvCxnSpPr>
          <p:nvPr/>
        </p:nvCxnSpPr>
        <p:spPr>
          <a:xfrm>
            <a:off x="5796136" y="4077072"/>
            <a:ext cx="131489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475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380100" y="692696"/>
            <a:ext cx="6192688"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solidFill>
                  <a:schemeClr val="tx2">
                    <a:lumMod val="50000"/>
                  </a:schemeClr>
                </a:solidFill>
                <a:effectLst>
                  <a:outerShdw blurRad="38100" dist="38100" dir="2700000" algn="tl">
                    <a:srgbClr val="000000">
                      <a:alpha val="43137"/>
                    </a:srgbClr>
                  </a:outerShdw>
                </a:effectLst>
                <a:latin typeface="+mj-lt"/>
              </a:rPr>
              <a:t>Нижний предел</a:t>
            </a:r>
            <a:endParaRPr lang="ru-RU" sz="3600" dirty="0">
              <a:solidFill>
                <a:schemeClr val="tx2">
                  <a:lumMod val="50000"/>
                </a:schemeClr>
              </a:solidFill>
              <a:effectLst>
                <a:outerShdw blurRad="38100" dist="38100" dir="2700000" algn="tl">
                  <a:srgbClr val="000000">
                    <a:alpha val="43137"/>
                  </a:srgbClr>
                </a:outerShdw>
              </a:effectLst>
              <a:latin typeface="+mj-lt"/>
            </a:endParaRPr>
          </a:p>
        </p:txBody>
      </p:sp>
      <p:sp>
        <p:nvSpPr>
          <p:cNvPr id="4" name="Скругленная прямоугольная выноска 3"/>
          <p:cNvSpPr/>
          <p:nvPr/>
        </p:nvSpPr>
        <p:spPr>
          <a:xfrm>
            <a:off x="179512" y="1988840"/>
            <a:ext cx="3672408" cy="2880320"/>
          </a:xfrm>
          <a:prstGeom prst="wedgeRoundRectCallout">
            <a:avLst>
              <a:gd name="adj1" fmla="val 65243"/>
              <a:gd name="adj2" fmla="val -68789"/>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u="sng" dirty="0" smtClean="0">
              <a:solidFill>
                <a:schemeClr val="tx2">
                  <a:lumMod val="50000"/>
                </a:schemeClr>
              </a:solidFill>
              <a:effectLst>
                <a:outerShdw blurRad="38100" dist="38100" dir="2700000" algn="tl">
                  <a:srgbClr val="000000">
                    <a:alpha val="43137"/>
                  </a:srgbClr>
                </a:outerShdw>
              </a:effectLst>
              <a:latin typeface="+mj-lt"/>
            </a:endParaRPr>
          </a:p>
          <a:p>
            <a:pPr algn="ctr"/>
            <a:r>
              <a:rPr lang="ru-RU" sz="2000" u="sng" dirty="0" smtClean="0">
                <a:solidFill>
                  <a:schemeClr val="tx2">
                    <a:lumMod val="50000"/>
                  </a:schemeClr>
                </a:solidFill>
                <a:effectLst>
                  <a:outerShdw blurRad="38100" dist="38100" dir="2700000" algn="tl">
                    <a:srgbClr val="000000">
                      <a:alpha val="43137"/>
                    </a:srgbClr>
                  </a:outerShdw>
                </a:effectLst>
                <a:latin typeface="+mj-lt"/>
              </a:rPr>
              <a:t>пункт </a:t>
            </a:r>
            <a:r>
              <a:rPr lang="ru-RU" sz="2000" u="sng" dirty="0">
                <a:solidFill>
                  <a:schemeClr val="tx2">
                    <a:lumMod val="50000"/>
                  </a:schemeClr>
                </a:solidFill>
                <a:effectLst>
                  <a:outerShdw blurRad="38100" dist="38100" dir="2700000" algn="tl">
                    <a:srgbClr val="000000">
                      <a:alpha val="43137"/>
                    </a:srgbClr>
                  </a:outerShdw>
                </a:effectLst>
                <a:latin typeface="+mj-lt"/>
              </a:rPr>
              <a:t>9 преамбулы Конвенции </a:t>
            </a:r>
            <a:r>
              <a:rPr lang="ru-RU" sz="2000" dirty="0">
                <a:solidFill>
                  <a:schemeClr val="tx2">
                    <a:lumMod val="50000"/>
                  </a:schemeClr>
                </a:solidFill>
                <a:latin typeface="+mj-lt"/>
              </a:rPr>
              <a:t>«ребенок ввиду его физической и умственной незрелости, нуждается в специальной охране и заботе, включая надлежащую правовую защиту, </a:t>
            </a:r>
            <a:r>
              <a:rPr lang="ru-RU" sz="2000" dirty="0">
                <a:solidFill>
                  <a:schemeClr val="tx2">
                    <a:lumMod val="50000"/>
                  </a:schemeClr>
                </a:solidFill>
                <a:effectLst>
                  <a:outerShdw blurRad="38100" dist="38100" dir="2700000" algn="tl">
                    <a:srgbClr val="000000">
                      <a:alpha val="43137"/>
                    </a:srgbClr>
                  </a:outerShdw>
                </a:effectLst>
                <a:latin typeface="+mj-lt"/>
              </a:rPr>
              <a:t>как до, так и после рождения</a:t>
            </a:r>
            <a:r>
              <a:rPr lang="ru-RU" sz="2000" dirty="0">
                <a:solidFill>
                  <a:schemeClr val="tx2">
                    <a:lumMod val="50000"/>
                  </a:schemeClr>
                </a:solidFill>
                <a:latin typeface="+mj-lt"/>
              </a:rPr>
              <a:t>»</a:t>
            </a:r>
          </a:p>
          <a:p>
            <a:pPr algn="ctr"/>
            <a:endParaRPr lang="ru-RU" dirty="0"/>
          </a:p>
        </p:txBody>
      </p:sp>
      <p:sp>
        <p:nvSpPr>
          <p:cNvPr id="5" name="Скругленная прямоугольная выноска 4"/>
          <p:cNvSpPr/>
          <p:nvPr/>
        </p:nvSpPr>
        <p:spPr>
          <a:xfrm>
            <a:off x="431540" y="5303975"/>
            <a:ext cx="3060340" cy="1382094"/>
          </a:xfrm>
          <a:prstGeom prst="wedgeRoundRectCallout">
            <a:avLst>
              <a:gd name="adj1" fmla="val -1637"/>
              <a:gd name="adj2" fmla="val -82968"/>
              <a:gd name="adj3" fmla="val 16667"/>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2">
                    <a:lumMod val="50000"/>
                  </a:schemeClr>
                </a:solidFill>
              </a:rPr>
              <a:t>Данный пункт представляет </a:t>
            </a:r>
            <a:r>
              <a:rPr lang="ru-RU" dirty="0" smtClean="0">
                <a:solidFill>
                  <a:schemeClr val="tx2">
                    <a:lumMod val="50000"/>
                  </a:schemeClr>
                </a:solidFill>
                <a:effectLst>
                  <a:outerShdw blurRad="38100" dist="38100" dir="2700000" algn="tl">
                    <a:srgbClr val="000000">
                      <a:alpha val="43137"/>
                    </a:srgbClr>
                  </a:outerShdw>
                </a:effectLst>
              </a:rPr>
              <a:t>компромисс</a:t>
            </a:r>
            <a:r>
              <a:rPr lang="ru-RU" dirty="0" smtClean="0">
                <a:solidFill>
                  <a:schemeClr val="tx2">
                    <a:lumMod val="50000"/>
                  </a:schemeClr>
                </a:solidFill>
              </a:rPr>
              <a:t> в решении спора о </a:t>
            </a:r>
            <a:r>
              <a:rPr lang="ru-RU" dirty="0">
                <a:solidFill>
                  <a:schemeClr val="tx2">
                    <a:lumMod val="50000"/>
                  </a:schemeClr>
                </a:solidFill>
              </a:rPr>
              <a:t>защите </a:t>
            </a:r>
            <a:r>
              <a:rPr lang="ru-RU" dirty="0" err="1">
                <a:solidFill>
                  <a:schemeClr val="tx2">
                    <a:lumMod val="50000"/>
                  </a:schemeClr>
                </a:solidFill>
                <a:effectLst>
                  <a:outerShdw blurRad="38100" dist="38100" dir="2700000" algn="tl">
                    <a:srgbClr val="000000">
                      <a:alpha val="43137"/>
                    </a:srgbClr>
                  </a:outerShdw>
                </a:effectLst>
              </a:rPr>
              <a:t>нерожденного</a:t>
            </a:r>
            <a:r>
              <a:rPr lang="ru-RU" dirty="0">
                <a:solidFill>
                  <a:schemeClr val="tx2">
                    <a:lumMod val="50000"/>
                  </a:schemeClr>
                </a:solidFill>
                <a:effectLst>
                  <a:outerShdw blurRad="38100" dist="38100" dir="2700000" algn="tl">
                    <a:srgbClr val="000000">
                      <a:alpha val="43137"/>
                    </a:srgbClr>
                  </a:outerShdw>
                </a:effectLst>
              </a:rPr>
              <a:t> </a:t>
            </a:r>
            <a:r>
              <a:rPr lang="ru-RU" dirty="0">
                <a:solidFill>
                  <a:schemeClr val="tx2">
                    <a:lumMod val="50000"/>
                  </a:schemeClr>
                </a:solidFill>
              </a:rPr>
              <a:t>ребенка</a:t>
            </a:r>
            <a:endParaRPr lang="ru-RU" dirty="0">
              <a:solidFill>
                <a:schemeClr val="tx2">
                  <a:lumMod val="50000"/>
                </a:schemeClr>
              </a:solidFill>
              <a:latin typeface="+mj-lt"/>
            </a:endParaRPr>
          </a:p>
        </p:txBody>
      </p:sp>
      <p:sp>
        <p:nvSpPr>
          <p:cNvPr id="6" name="Скругленная прямоугольная выноска 5"/>
          <p:cNvSpPr/>
          <p:nvPr/>
        </p:nvSpPr>
        <p:spPr>
          <a:xfrm>
            <a:off x="5808031" y="1772816"/>
            <a:ext cx="3096344" cy="2880320"/>
          </a:xfrm>
          <a:prstGeom prst="wedgeRoundRectCallout">
            <a:avLst>
              <a:gd name="adj1" fmla="val -112111"/>
              <a:gd name="adj2" fmla="val -6501"/>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u="sng" dirty="0" smtClean="0">
                <a:solidFill>
                  <a:schemeClr val="bg2">
                    <a:lumMod val="10000"/>
                  </a:schemeClr>
                </a:solidFill>
                <a:effectLst>
                  <a:outerShdw blurRad="38100" dist="38100" dir="2700000" algn="tl">
                    <a:srgbClr val="000000">
                      <a:alpha val="43137"/>
                    </a:srgbClr>
                  </a:outerShdw>
                </a:effectLst>
                <a:latin typeface="+mj-lt"/>
              </a:rPr>
              <a:t>Подготовительные материалы</a:t>
            </a:r>
          </a:p>
          <a:p>
            <a:pPr algn="ctr"/>
            <a:r>
              <a:rPr lang="ru-RU" dirty="0" smtClean="0">
                <a:solidFill>
                  <a:schemeClr val="bg2">
                    <a:lumMod val="10000"/>
                  </a:schemeClr>
                </a:solidFill>
                <a:latin typeface="+mj-lt"/>
              </a:rPr>
              <a:t>«</a:t>
            </a:r>
            <a:r>
              <a:rPr lang="ru-RU" dirty="0">
                <a:solidFill>
                  <a:schemeClr val="bg2">
                    <a:lumMod val="10000"/>
                  </a:schemeClr>
                </a:solidFill>
                <a:latin typeface="+mj-lt"/>
              </a:rPr>
              <a:t>Принимая данный пункт преамбулы, Рабочая группа не дает толкование статьи 1 или какого-либо другого положения Конвенции государствам-участникам»</a:t>
            </a:r>
          </a:p>
        </p:txBody>
      </p:sp>
      <p:sp>
        <p:nvSpPr>
          <p:cNvPr id="7" name="Скругленная прямоугольная выноска 6"/>
          <p:cNvSpPr/>
          <p:nvPr/>
        </p:nvSpPr>
        <p:spPr>
          <a:xfrm>
            <a:off x="5220072" y="5303975"/>
            <a:ext cx="2736304" cy="1055356"/>
          </a:xfrm>
          <a:prstGeom prst="wedgeRoundRectCallout">
            <a:avLst>
              <a:gd name="adj1" fmla="val -107868"/>
              <a:gd name="adj2" fmla="val -171576"/>
              <a:gd name="adj3" fmla="val 16667"/>
            </a:avLst>
          </a:prstGeom>
          <a:solidFill>
            <a:srgbClr val="E2F8F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2">
                    <a:lumMod val="10000"/>
                  </a:schemeClr>
                </a:solidFill>
                <a:latin typeface="+mj-lt"/>
              </a:rPr>
              <a:t>Некоторые государства заявили </a:t>
            </a:r>
            <a:r>
              <a:rPr lang="ru-RU" sz="2000" dirty="0" smtClean="0">
                <a:solidFill>
                  <a:schemeClr val="bg2">
                    <a:lumMod val="10000"/>
                  </a:schemeClr>
                </a:solidFill>
                <a:effectLst>
                  <a:outerShdw blurRad="38100" dist="38100" dir="2700000" algn="tl">
                    <a:srgbClr val="000000">
                      <a:alpha val="43137"/>
                    </a:srgbClr>
                  </a:outerShdw>
                </a:effectLst>
                <a:latin typeface="+mj-lt"/>
              </a:rPr>
              <a:t>оговорки</a:t>
            </a:r>
            <a:r>
              <a:rPr lang="ru-RU" sz="2000" dirty="0" smtClean="0">
                <a:solidFill>
                  <a:schemeClr val="bg2">
                    <a:lumMod val="10000"/>
                  </a:schemeClr>
                </a:solidFill>
                <a:latin typeface="+mj-lt"/>
              </a:rPr>
              <a:t> к ст. 1 </a:t>
            </a:r>
            <a:endParaRPr lang="ru-RU" sz="2000" dirty="0">
              <a:solidFill>
                <a:schemeClr val="bg2">
                  <a:lumMod val="10000"/>
                </a:schemeClr>
              </a:solidFill>
              <a:latin typeface="+mj-lt"/>
            </a:endParaRPr>
          </a:p>
        </p:txBody>
      </p:sp>
    </p:spTree>
    <p:extLst>
      <p:ext uri="{BB962C8B-B14F-4D97-AF65-F5344CB8AC3E}">
        <p14:creationId xmlns:p14="http://schemas.microsoft.com/office/powerpoint/2010/main" val="230336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827584" y="548680"/>
            <a:ext cx="7488832"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solidFill>
                  <a:schemeClr val="tx2">
                    <a:lumMod val="50000"/>
                  </a:schemeClr>
                </a:solidFill>
                <a:effectLst>
                  <a:outerShdw blurRad="38100" dist="38100" dir="2700000" algn="tl">
                    <a:srgbClr val="000000">
                      <a:alpha val="43137"/>
                    </a:srgbClr>
                  </a:outerShdw>
                </a:effectLst>
                <a:latin typeface="+mj-lt"/>
              </a:rPr>
              <a:t>Нижний предел</a:t>
            </a:r>
            <a:endParaRPr lang="ru-RU" sz="3600" dirty="0">
              <a:solidFill>
                <a:schemeClr val="tx2">
                  <a:lumMod val="50000"/>
                </a:schemeClr>
              </a:solidFill>
              <a:effectLst>
                <a:outerShdw blurRad="38100" dist="38100" dir="2700000" algn="tl">
                  <a:srgbClr val="000000">
                    <a:alpha val="43137"/>
                  </a:srgbClr>
                </a:outerShdw>
              </a:effectLst>
              <a:latin typeface="+mj-lt"/>
            </a:endParaRPr>
          </a:p>
        </p:txBody>
      </p:sp>
      <p:sp>
        <p:nvSpPr>
          <p:cNvPr id="3" name="Скругленный прямоугольник 2"/>
          <p:cNvSpPr/>
          <p:nvPr/>
        </p:nvSpPr>
        <p:spPr>
          <a:xfrm>
            <a:off x="827584" y="1988840"/>
            <a:ext cx="3384376" cy="144016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2">
                    <a:lumMod val="10000"/>
                  </a:schemeClr>
                </a:solidFill>
                <a:latin typeface="+mj-lt"/>
              </a:rPr>
              <a:t>Ст. 1 Конвенции нейтральна к вопросу о начале жизни</a:t>
            </a:r>
            <a:endParaRPr lang="ru-RU" sz="2400" dirty="0">
              <a:solidFill>
                <a:schemeClr val="bg2">
                  <a:lumMod val="10000"/>
                </a:schemeClr>
              </a:solidFill>
              <a:latin typeface="+mj-lt"/>
            </a:endParaRPr>
          </a:p>
        </p:txBody>
      </p:sp>
      <p:sp>
        <p:nvSpPr>
          <p:cNvPr id="4" name="Скругленный прямоугольник 3"/>
          <p:cNvSpPr/>
          <p:nvPr/>
        </p:nvSpPr>
        <p:spPr>
          <a:xfrm>
            <a:off x="5220072" y="1844824"/>
            <a:ext cx="3096344" cy="302433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2">
                    <a:lumMod val="10000"/>
                  </a:schemeClr>
                </a:solidFill>
                <a:latin typeface="+mj-lt"/>
              </a:rPr>
              <a:t>Государства самостоятельно решают этот вопрос, развивая данный </a:t>
            </a:r>
            <a:r>
              <a:rPr lang="ru-RU" sz="2400" u="sng" dirty="0" smtClean="0">
                <a:solidFill>
                  <a:schemeClr val="bg2">
                    <a:lumMod val="10000"/>
                  </a:schemeClr>
                </a:solidFill>
                <a:effectLst>
                  <a:outerShdw blurRad="38100" dist="38100" dir="2700000" algn="tl">
                    <a:srgbClr val="000000">
                      <a:alpha val="43137"/>
                    </a:srgbClr>
                  </a:outerShdw>
                </a:effectLst>
                <a:latin typeface="+mj-lt"/>
              </a:rPr>
              <a:t>международный стандарт прав человека</a:t>
            </a:r>
            <a:endParaRPr lang="ru-RU" sz="2400" u="sng" dirty="0">
              <a:solidFill>
                <a:schemeClr val="bg2">
                  <a:lumMod val="10000"/>
                </a:schemeClr>
              </a:solidFill>
              <a:effectLst>
                <a:outerShdw blurRad="38100" dist="38100" dir="2700000" algn="tl">
                  <a:srgbClr val="000000">
                    <a:alpha val="43137"/>
                  </a:srgbClr>
                </a:outerShdw>
              </a:effectLst>
              <a:latin typeface="+mj-lt"/>
            </a:endParaRPr>
          </a:p>
        </p:txBody>
      </p:sp>
      <p:sp>
        <p:nvSpPr>
          <p:cNvPr id="5" name="Выгнутая влево стрелка 4"/>
          <p:cNvSpPr/>
          <p:nvPr/>
        </p:nvSpPr>
        <p:spPr>
          <a:xfrm>
            <a:off x="251520" y="980728"/>
            <a:ext cx="576064" cy="2016224"/>
          </a:xfrm>
          <a:prstGeom prst="curv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 name="Выгнутая вправо стрелка 5"/>
          <p:cNvSpPr/>
          <p:nvPr/>
        </p:nvSpPr>
        <p:spPr>
          <a:xfrm>
            <a:off x="8316416" y="980728"/>
            <a:ext cx="731520" cy="2448272"/>
          </a:xfrm>
          <a:prstGeom prst="curvedLef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Скругленная прямоугольная выноска 6"/>
          <p:cNvSpPr/>
          <p:nvPr/>
        </p:nvSpPr>
        <p:spPr>
          <a:xfrm>
            <a:off x="2195736" y="5085184"/>
            <a:ext cx="3168352" cy="1656184"/>
          </a:xfrm>
          <a:prstGeom prst="wedgeRoundRectCallout">
            <a:avLst>
              <a:gd name="adj1" fmla="val 66419"/>
              <a:gd name="adj2" fmla="val -109570"/>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2">
                    <a:lumMod val="10000"/>
                  </a:schemeClr>
                </a:solidFill>
              </a:rPr>
              <a:t>– </a:t>
            </a:r>
            <a:r>
              <a:rPr lang="ru-RU" u="sng" dirty="0" smtClean="0">
                <a:solidFill>
                  <a:schemeClr val="bg2">
                    <a:lumMod val="10000"/>
                  </a:schemeClr>
                </a:solidFill>
              </a:rPr>
              <a:t>нормативный минимум</a:t>
            </a:r>
            <a:r>
              <a:rPr lang="ru-RU" dirty="0" smtClean="0">
                <a:solidFill>
                  <a:schemeClr val="bg2">
                    <a:lumMod val="10000"/>
                  </a:schemeClr>
                </a:solidFill>
              </a:rPr>
              <a:t>, закрепленный в международном договоре, касающемся прав человека </a:t>
            </a:r>
            <a:endParaRPr lang="ru-RU" dirty="0">
              <a:solidFill>
                <a:schemeClr val="bg2">
                  <a:lumMod val="10000"/>
                </a:schemeClr>
              </a:solidFill>
            </a:endParaRPr>
          </a:p>
        </p:txBody>
      </p:sp>
    </p:spTree>
    <p:extLst>
      <p:ext uri="{BB962C8B-B14F-4D97-AF65-F5344CB8AC3E}">
        <p14:creationId xmlns:p14="http://schemas.microsoft.com/office/powerpoint/2010/main" val="318949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2580</TotalTime>
  <Words>2477</Words>
  <Application>Microsoft Office PowerPoint</Application>
  <PresentationFormat>Экран (4:3)</PresentationFormat>
  <Paragraphs>233</Paragraphs>
  <Slides>37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Поток</vt:lpstr>
      <vt:lpstr>Конвенция о правах ребенка  в общей системе международной защиты прав человека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Игорь</dc:creator>
  <cp:lastModifiedBy>Татьяна</cp:lastModifiedBy>
  <cp:revision>96</cp:revision>
  <dcterms:created xsi:type="dcterms:W3CDTF">2015-11-18T06:31:58Z</dcterms:created>
  <dcterms:modified xsi:type="dcterms:W3CDTF">2017-06-26T21:04:50Z</dcterms:modified>
</cp:coreProperties>
</file>