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4062" r:id="rId2"/>
  </p:sldMasterIdLst>
  <p:notesMasterIdLst>
    <p:notesMasterId r:id="rId20"/>
  </p:notesMasterIdLst>
  <p:sldIdLst>
    <p:sldId id="256" r:id="rId3"/>
    <p:sldId id="257" r:id="rId4"/>
    <p:sldId id="259" r:id="rId5"/>
    <p:sldId id="260" r:id="rId6"/>
    <p:sldId id="258" r:id="rId7"/>
    <p:sldId id="262" r:id="rId8"/>
    <p:sldId id="261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C857-227C-4E32-B616-7C45707A3377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2014A-370D-445C-9910-225FC5B6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2014A-370D-445C-9910-225FC5B68D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2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7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4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0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9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5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3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0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9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8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98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7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06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4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13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3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3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8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7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0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6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7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7A2B96B-6588-42C0-9C0B-CC0CA0C8CBA9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06BF838-FEB3-4547-BA92-8939CFBFA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0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1306286"/>
            <a:ext cx="9966960" cy="3161745"/>
          </a:xfrm>
        </p:spPr>
        <p:txBody>
          <a:bodyPr>
            <a:noAutofit/>
          </a:bodyPr>
          <a:lstStyle/>
          <a:p>
            <a:r>
              <a:rPr lang="ru-RU" sz="4800" b="1" dirty="0"/>
              <a:t>Универсальный </a:t>
            </a:r>
            <a:br>
              <a:rPr lang="ru-RU" sz="4800" b="1" dirty="0"/>
            </a:br>
            <a:r>
              <a:rPr lang="ru-RU" sz="4800" b="1" dirty="0"/>
              <a:t>дизайн в перспективе – </a:t>
            </a:r>
            <a:br>
              <a:rPr lang="ru-RU" sz="4800" b="1" dirty="0"/>
            </a:br>
            <a:r>
              <a:rPr lang="ru-RU" sz="4800" b="1" dirty="0"/>
              <a:t>От идеи до реализации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0" y="5280846"/>
            <a:ext cx="10642193" cy="1262457"/>
          </a:xfrm>
        </p:spPr>
        <p:txBody>
          <a:bodyPr>
            <a:normAutofit/>
          </a:bodyPr>
          <a:lstStyle/>
          <a:p>
            <a:r>
              <a:rPr lang="ru-RU" sz="1600" b="1" i="1" dirty="0"/>
              <a:t>Спикеры: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ГЕНДЕЛЕВА Мария Олеговна</a:t>
            </a:r>
            <a:r>
              <a:rPr lang="ru-RU" sz="1600" dirty="0"/>
              <a:t>, руководитель Отдела универсального дизайна РООИ «Перспектива»;</a:t>
            </a:r>
            <a:br>
              <a:rPr lang="ru-RU" sz="1600" dirty="0"/>
            </a:br>
            <a:r>
              <a:rPr lang="ru-RU" sz="1600" b="1" dirty="0"/>
              <a:t>РАДЮК Дмитрий Сергеевич</a:t>
            </a:r>
            <a:r>
              <a:rPr lang="ru-RU" sz="1600" dirty="0"/>
              <a:t>, архитектор, менеджер проекта по универсальному дизайну РООИ «Перспектива». </a:t>
            </a:r>
          </a:p>
        </p:txBody>
      </p:sp>
    </p:spTree>
    <p:extLst>
      <p:ext uri="{BB962C8B-B14F-4D97-AF65-F5344CB8AC3E}">
        <p14:creationId xmlns:p14="http://schemas.microsoft.com/office/powerpoint/2010/main" val="322356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640" y="237506"/>
            <a:ext cx="3200400" cy="1816926"/>
          </a:xfrm>
        </p:spPr>
        <p:txBody>
          <a:bodyPr>
            <a:noAutofit/>
          </a:bodyPr>
          <a:lstStyle/>
          <a:p>
            <a:r>
              <a:rPr lang="ru-RU" sz="2400" dirty="0"/>
              <a:t>Всероссийский архитектурный конкурс по универсальному дизайну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05" y="3384471"/>
            <a:ext cx="79366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/>
              <a:t>Номинации: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dirty="0"/>
              <a:t>Жилые здания.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dirty="0"/>
              <a:t>Общественное здание </a:t>
            </a:r>
            <a:br>
              <a:rPr lang="ru-RU" sz="2000" dirty="0"/>
            </a:br>
            <a:r>
              <a:rPr lang="ru-RU" sz="2000" dirty="0"/>
              <a:t>или сооружение.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dirty="0"/>
              <a:t>Лечебно-оздоровительное </a:t>
            </a:r>
            <a:br>
              <a:rPr lang="ru-RU" sz="2000" dirty="0"/>
            </a:br>
            <a:r>
              <a:rPr lang="ru-RU" sz="2000" dirty="0"/>
              <a:t>учреждение.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dirty="0"/>
              <a:t>Адаптация парков.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dirty="0"/>
              <a:t>Предметный дизайн.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dirty="0"/>
              <a:t>Образовательное </a:t>
            </a:r>
            <a:br>
              <a:rPr lang="ru-RU" sz="2000" dirty="0"/>
            </a:br>
            <a:r>
              <a:rPr lang="ru-RU" sz="2000" dirty="0"/>
              <a:t>учреждение. </a:t>
            </a:r>
          </a:p>
          <a:p>
            <a:pPr algn="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43" y="237505"/>
            <a:ext cx="4040538" cy="3030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209" y="71887"/>
            <a:ext cx="286254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Члены жюри: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Сергей Кузнецов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Францеск</a:t>
            </a:r>
            <a:r>
              <a:rPr lang="ru-RU" sz="2000" dirty="0"/>
              <a:t> </a:t>
            </a:r>
            <a:r>
              <a:rPr lang="ru-RU" sz="2000" dirty="0" err="1"/>
              <a:t>Арагал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Михаил Терентьев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Илья Мукосей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Айвия</a:t>
            </a:r>
            <a:r>
              <a:rPr lang="ru-RU" sz="2000" dirty="0"/>
              <a:t> Барда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Джошуа</a:t>
            </a:r>
            <a:r>
              <a:rPr lang="ru-RU" sz="2000" dirty="0"/>
              <a:t> </a:t>
            </a:r>
            <a:r>
              <a:rPr lang="ru-RU" sz="2000" dirty="0" err="1"/>
              <a:t>Сэфди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Сергей Чистый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Денис Роза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3606470"/>
            <a:ext cx="4407597" cy="293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2727" y="2054432"/>
            <a:ext cx="36240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Старт приёма заявок – </a:t>
            </a:r>
            <a:br>
              <a:rPr lang="ru-RU" dirty="0"/>
            </a:br>
            <a:r>
              <a:rPr lang="ru-RU" dirty="0"/>
              <a:t>6 февраля 2017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Завершение регистрации заявок – 1 октября 2017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Завершение приёма работ – 20 октября 2017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Финал конкурса – 27-28 ноября 2017 года </a:t>
            </a:r>
            <a:r>
              <a:rPr lang="ru-RU" dirty="0"/>
              <a:t>в Московском музее современного искусства </a:t>
            </a:r>
            <a:r>
              <a:rPr lang="ru-RU" b="1" dirty="0"/>
              <a:t>(ММОМА)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(г. Москва, </a:t>
            </a:r>
            <a:r>
              <a:rPr lang="ru-RU" dirty="0" err="1"/>
              <a:t>ул.Петровка</a:t>
            </a:r>
            <a:r>
              <a:rPr lang="ru-RU" dirty="0"/>
              <a:t>, д.25, Бальный зал).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23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639" y="685800"/>
            <a:ext cx="3385062" cy="1737360"/>
          </a:xfrm>
        </p:spPr>
        <p:txBody>
          <a:bodyPr>
            <a:noAutofit/>
          </a:bodyPr>
          <a:lstStyle/>
          <a:p>
            <a:r>
              <a:rPr lang="ru-RU" sz="2400" dirty="0"/>
              <a:t>архитектурная школа по универсальному дизайну</a:t>
            </a:r>
            <a:br>
              <a:rPr lang="ru-RU" sz="2400" dirty="0"/>
            </a:br>
            <a:r>
              <a:rPr lang="ru-RU" sz="2400" dirty="0"/>
              <a:t>«</a:t>
            </a:r>
            <a:r>
              <a:rPr lang="ru-RU" sz="2400" dirty="0" err="1"/>
              <a:t>Арх</a:t>
            </a:r>
            <a:r>
              <a:rPr lang="ru-RU" sz="2400" dirty="0"/>
              <a:t>-перспектива»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37505"/>
            <a:ext cx="6711696" cy="629392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   Этой весной </a:t>
            </a:r>
            <a:r>
              <a:rPr lang="ru-RU" b="1" dirty="0"/>
              <a:t>Региональная общественная организация инвалидов «Перспектива»</a:t>
            </a:r>
            <a:r>
              <a:rPr lang="ru-RU" dirty="0"/>
              <a:t> совместно с </a:t>
            </a:r>
            <a:r>
              <a:rPr lang="ru-RU" b="1" dirty="0"/>
              <a:t>НПО «Вектор»</a:t>
            </a:r>
            <a:r>
              <a:rPr lang="ru-RU" dirty="0"/>
              <a:t> и </a:t>
            </a:r>
            <a:r>
              <a:rPr lang="ru-RU" b="1" dirty="0"/>
              <a:t>МГСУ</a:t>
            </a:r>
            <a:r>
              <a:rPr lang="ru-RU" dirty="0"/>
              <a:t> провела первую в России архитектурную школу по универсальному дизайну </a:t>
            </a:r>
            <a:r>
              <a:rPr lang="ru-RU" b="1" dirty="0"/>
              <a:t>«</a:t>
            </a:r>
            <a:r>
              <a:rPr lang="ru-RU" b="1" dirty="0" err="1"/>
              <a:t>Арх</a:t>
            </a:r>
            <a:r>
              <a:rPr lang="ru-RU" b="1" dirty="0"/>
              <a:t>-Перспектива»</a:t>
            </a:r>
            <a:r>
              <a:rPr lang="ru-RU" dirty="0"/>
              <a:t>!</a:t>
            </a:r>
          </a:p>
          <a:p>
            <a:pPr marL="0" indent="0" algn="just">
              <a:buNone/>
            </a:pPr>
            <a:r>
              <a:rPr lang="ru-RU" dirty="0"/>
              <a:t>На протяжении недели 40 студентов из 10 городов учились проектировать доступную среду и перенимали опыт ведущих международных экспертов. Молодых людей ждала интересная работа над архитектурным проектом в одном из самых популярных у туристов городов Московской области – Коломне.</a:t>
            </a:r>
          </a:p>
          <a:p>
            <a:pPr marL="0" indent="0" algn="just">
              <a:buNone/>
            </a:pPr>
            <a:r>
              <a:rPr lang="ru-RU" dirty="0"/>
              <a:t>В течение недели ребята продумывали свой проект «Шесть каркасов», который включает в себя полную реновацию Коломны и устройство города согласно принципам универсального дизайна. Его презентация состоялась в заключительный день. На ней молодые люди продемонстрировали план города будущего всем экспертам, наставникам и представителям администрации г. Коломны. Ребята продумали, как можно усовершенствовать шесть аспектов города: реки и набережные, транспорт, культурная жизнь, малые архитектурные формы, молодежная активность, спортивно-оздоровительная составляющая. Студенты представили карту Коломны, на которую были нанесены тактильные </a:t>
            </a:r>
            <a:r>
              <a:rPr lang="ru-RU" dirty="0" err="1"/>
              <a:t>направляюшие</a:t>
            </a:r>
            <a:r>
              <a:rPr lang="ru-RU" dirty="0"/>
              <a:t>, указатели, навигация, велодорожки. Проект предполагал полную доступность в исторической среде и удобство для всех жителей и гостей города. Кроме того, ребята продумали расположение спортивных площадок, киосков, лавочек, урн, остановок общественного транспорта на улицах и многое другое.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65" y="2636322"/>
            <a:ext cx="3687288" cy="24581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14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640" y="0"/>
            <a:ext cx="3200400" cy="2315688"/>
          </a:xfrm>
        </p:spPr>
        <p:txBody>
          <a:bodyPr>
            <a:noAutofit/>
          </a:bodyPr>
          <a:lstStyle/>
          <a:p>
            <a:r>
              <a:rPr lang="ru-RU" sz="2400" dirty="0"/>
              <a:t>архитектурная школа по универсальному дизайну</a:t>
            </a:r>
            <a:br>
              <a:rPr lang="ru-RU" sz="2400" dirty="0"/>
            </a:br>
            <a:r>
              <a:rPr lang="ru-RU" sz="2400" dirty="0"/>
              <a:t>«</a:t>
            </a:r>
            <a:r>
              <a:rPr lang="ru-RU" sz="2400" dirty="0" err="1"/>
              <a:t>Арх</a:t>
            </a:r>
            <a:r>
              <a:rPr lang="ru-RU" sz="2400" dirty="0"/>
              <a:t>-перспектива»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36"/>
            <a:ext cx="8297801" cy="5867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4" b="33754"/>
          <a:stretch/>
        </p:blipFill>
        <p:spPr>
          <a:xfrm>
            <a:off x="8301398" y="2327562"/>
            <a:ext cx="3890602" cy="1995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657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640" y="0"/>
            <a:ext cx="3200400" cy="2315688"/>
          </a:xfrm>
        </p:spPr>
        <p:txBody>
          <a:bodyPr>
            <a:noAutofit/>
          </a:bodyPr>
          <a:lstStyle/>
          <a:p>
            <a:r>
              <a:rPr lang="ru-RU" sz="2400" dirty="0"/>
              <a:t>архитектурная школа по универсальному дизайну</a:t>
            </a:r>
            <a:br>
              <a:rPr lang="ru-RU" sz="2400" dirty="0"/>
            </a:br>
            <a:r>
              <a:rPr lang="ru-RU" sz="2400" dirty="0"/>
              <a:t>«</a:t>
            </a:r>
            <a:r>
              <a:rPr lang="ru-RU" sz="2400" dirty="0" err="1"/>
              <a:t>Арх</a:t>
            </a:r>
            <a:r>
              <a:rPr lang="ru-RU" sz="2400" dirty="0"/>
              <a:t>-перспектива»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2941"/>
            <a:ext cx="8301398" cy="5870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4" b="33754"/>
          <a:stretch/>
        </p:blipFill>
        <p:spPr>
          <a:xfrm>
            <a:off x="8301398" y="2327562"/>
            <a:ext cx="3890602" cy="1995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315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640" y="0"/>
            <a:ext cx="3200400" cy="2315688"/>
          </a:xfrm>
        </p:spPr>
        <p:txBody>
          <a:bodyPr>
            <a:noAutofit/>
          </a:bodyPr>
          <a:lstStyle/>
          <a:p>
            <a:r>
              <a:rPr lang="ru-RU" sz="2400" dirty="0"/>
              <a:t>архитектурная школа по универсальному дизайну</a:t>
            </a:r>
            <a:br>
              <a:rPr lang="ru-RU" sz="2400" dirty="0"/>
            </a:br>
            <a:r>
              <a:rPr lang="ru-RU" sz="2400" dirty="0"/>
              <a:t>«</a:t>
            </a:r>
            <a:r>
              <a:rPr lang="ru-RU" sz="2400" dirty="0" err="1"/>
              <a:t>Арх</a:t>
            </a:r>
            <a:r>
              <a:rPr lang="ru-RU" sz="2400" dirty="0"/>
              <a:t>-перспектива»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38"/>
            <a:ext cx="8301398" cy="5870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4" b="33754"/>
          <a:stretch/>
        </p:blipFill>
        <p:spPr>
          <a:xfrm>
            <a:off x="8301398" y="2327562"/>
            <a:ext cx="3890602" cy="1995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77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799"/>
            <a:ext cx="6711696" cy="570312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   РООИ «Перспектива» - признанный лидер в оценке различных зданий, помещений и уличных территорий на предмет доступности для людей с инвалидностью.</a:t>
            </a:r>
          </a:p>
          <a:p>
            <a:pPr marL="0" indent="0" algn="just">
              <a:buNone/>
            </a:pPr>
            <a:r>
              <a:rPr lang="ru-RU" dirty="0"/>
              <a:t>   Наши эксперты изучают не только архитектурную доступность, но и подачу информации, адекватность навигации и, конечно, правильное отношение сотрудников оцениваемой организации к людям с инвалидностью.</a:t>
            </a:r>
          </a:p>
          <a:p>
            <a:pPr marL="0" indent="0" algn="just">
              <a:buNone/>
            </a:pPr>
            <a:r>
              <a:rPr lang="ru-RU" dirty="0"/>
              <a:t>   Мы официально провели аудит таких пространств, как аэропорты Москвы, Якутска и Сочи, Московский метрополитен, Третьяковская галерея, Министерство промышленности и торговли Российской Федерации, здания и территории парка им. Горького, ВДНХ, а также многих других. Мы поможем и ВАМ!</a:t>
            </a:r>
          </a:p>
          <a:p>
            <a:pPr marL="0" indent="0" algn="just">
              <a:buNone/>
            </a:pPr>
            <a:r>
              <a:rPr lang="ru-RU" dirty="0"/>
              <a:t>   Уникальность методики аудита РООИ «Перспектива» состоит в том, что в команду экспертов входят люди с различными типами инвалидности. Это помогает максимально широко оценить все недостатки и возможности территорий.</a:t>
            </a:r>
          </a:p>
          <a:p>
            <a:pPr marL="0" indent="0" algn="just">
              <a:buNone/>
            </a:pPr>
            <a:r>
              <a:rPr lang="ru-RU" dirty="0"/>
              <a:t>   После проведения оценки РООИ «Перспектива» предоставляет отчет с всеми замерами, фотографиями, а главное – рекомендациями по устранению тех или иных барьеров, в том числе и от компаний-производителей реабилитационных средств. Мы гарантируем консультационную поддержку в ходе перестройки/переоборудования вашего объекта.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19" y="2569467"/>
            <a:ext cx="3689604" cy="2459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04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Вебинары</a:t>
            </a:r>
            <a:r>
              <a:rPr lang="ru-RU" dirty="0"/>
              <a:t>, лекции, семинары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   РООИ «Перспектива» предлагает новый подход к получению знаний в области Универсального дизайна через интернет. Теперь семинары нашей организации доступны и в режиме дистанционного обучения. Осуществляется это посредством бесплатных вебинаров — трансляций семинаров в режиме реального времени. Каждый желающий может записаться, принять в нем участие, прослушать докладчика и задать интересующие вопросы.</a:t>
            </a:r>
          </a:p>
          <a:p>
            <a:pPr marL="0" indent="0" algn="just">
              <a:buNone/>
            </a:pPr>
            <a:r>
              <a:rPr lang="ru-RU" dirty="0"/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18" y="2423159"/>
            <a:ext cx="3685890" cy="27663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77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104405"/>
          </a:xfrm>
        </p:spPr>
        <p:txBody>
          <a:bodyPr/>
          <a:lstStyle/>
          <a:p>
            <a:pPr algn="ctr"/>
            <a:r>
              <a:rPr lang="ru-RU" dirty="0"/>
              <a:t>Спасибо за внимание!!!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24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РООИ «Перспектива»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4384"/>
            <a:ext cx="6711696" cy="631767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   Региональная общественная организация людей с инвалидностью «Перспектива» была создана в 1997 г. На сегодняшний день «Перспектива» является одной из ведущих организаций, отстаивающих права людей с инвалидностью в России.</a:t>
            </a:r>
          </a:p>
          <a:p>
            <a:pPr marL="0" indent="0" algn="just">
              <a:buNone/>
            </a:pPr>
            <a:r>
              <a:rPr lang="ru-RU" b="1" dirty="0"/>
              <a:t>   Наша миссия – добиться полного включения людей с инвалидностью во все сферы жизни общества и улучшить качество их жизни</a:t>
            </a:r>
            <a:r>
              <a:rPr lang="ru-RU" dirty="0"/>
              <a:t>. Сотрудничая с государственными структурами, коммерческими и некоммерческими организациями, предоставляя услуги людям с инвалидностью, мы способствуем:</a:t>
            </a:r>
          </a:p>
          <a:p>
            <a:pPr algn="just"/>
            <a:r>
              <a:rPr lang="ru-RU" dirty="0"/>
              <a:t>изменению негативного отношения, изменению стереотипов, преодолению физических и психологических барьеров, существующих в обществе по отношению к людям с инвалидностью;</a:t>
            </a:r>
          </a:p>
          <a:p>
            <a:pPr algn="just"/>
            <a:r>
              <a:rPr lang="ru-RU" dirty="0"/>
              <a:t>содействию людям с инвалидностью и их семьям в приобретении навыков и знаний, необходимых для полноправного участия в жизни общества и для получения доступа к инклюзивному образованию и трудоустройству;</a:t>
            </a:r>
          </a:p>
          <a:p>
            <a:pPr algn="just"/>
            <a:r>
              <a:rPr lang="ru-RU" dirty="0"/>
              <a:t>повышению эффективности работы общественных организаций людей с инвалидностью.</a:t>
            </a:r>
          </a:p>
          <a:p>
            <a:pPr marL="0" indent="0" algn="just">
              <a:buNone/>
            </a:pPr>
            <a:r>
              <a:rPr lang="ru-RU" dirty="0"/>
              <a:t>   Уникальность нашей организации заключается в том, что сотрудники «Перспективы» работают, продвигая интересы и защищая права людей с любыми видами инвалидности.</a:t>
            </a:r>
          </a:p>
          <a:p>
            <a:pPr marL="0" indent="0" algn="just">
              <a:buNone/>
            </a:pPr>
            <a:r>
              <a:rPr lang="ru-RU" dirty="0"/>
              <a:t>   Большинство из 54 сотрудников «Перспективы» имеют инвалидность и на собственном опыте знакомы с проблемами, с которыми сталкиваются люди с инвалидностью и члены их семей. Они являются профессионалами в своем деле и занимаются координацией, управлением и реализацией крупных межрегиональных проектов, работой с прессой и </a:t>
            </a:r>
            <a:r>
              <a:rPr lang="ru-RU" dirty="0" err="1"/>
              <a:t>грантодателями</a:t>
            </a:r>
            <a:r>
              <a:rPr lang="ru-RU" dirty="0"/>
              <a:t>, выступают на российских и международных конференциях.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714739"/>
            <a:ext cx="3408812" cy="27836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6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РООИ «Перспектива»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Направления деятельности:</a:t>
            </a:r>
          </a:p>
          <a:p>
            <a:pPr algn="just"/>
            <a:r>
              <a:rPr lang="ru-RU" dirty="0"/>
              <a:t>Юридическая защита прав людей с инвалидностью.</a:t>
            </a:r>
          </a:p>
          <a:p>
            <a:pPr algn="just"/>
            <a:r>
              <a:rPr lang="ru-RU" dirty="0"/>
              <a:t>Поддержка развития инклюзивного образования и Национальная Коалиция «За образование для всех».</a:t>
            </a:r>
          </a:p>
          <a:p>
            <a:pPr algn="just"/>
            <a:r>
              <a:rPr lang="ru-RU" dirty="0"/>
              <a:t>Равный доступ к трудоустройству.</a:t>
            </a:r>
          </a:p>
          <a:p>
            <a:pPr algn="just"/>
            <a:r>
              <a:rPr lang="ru-RU" dirty="0"/>
              <a:t>Инклюзивный доступ к спорту.</a:t>
            </a:r>
          </a:p>
          <a:p>
            <a:pPr algn="just"/>
            <a:r>
              <a:rPr lang="ru-RU" dirty="0"/>
              <a:t>Универсальный дизайн.</a:t>
            </a:r>
          </a:p>
          <a:p>
            <a:pPr algn="just"/>
            <a:r>
              <a:rPr lang="ru-RU" dirty="0"/>
              <a:t>Развитие лидерства у подростков с инвалидностью.</a:t>
            </a:r>
          </a:p>
          <a:p>
            <a:pPr algn="just"/>
            <a:r>
              <a:rPr lang="ru-RU" dirty="0"/>
              <a:t>Просветительская деятельность и проведение общественных кампаний.</a:t>
            </a:r>
          </a:p>
          <a:p>
            <a:pPr algn="just"/>
            <a:r>
              <a:rPr lang="ru-RU" dirty="0"/>
              <a:t>Международный кинофестиваль о жизни людей с инвалидностью «Кино без барьеров».</a:t>
            </a:r>
          </a:p>
          <a:p>
            <a:pPr algn="just"/>
            <a:r>
              <a:rPr lang="ru-RU" dirty="0"/>
              <a:t>Проект «Театральная Перспектива».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714739"/>
            <a:ext cx="3408812" cy="27836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06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РООИ «Перспектива»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799"/>
            <a:ext cx="6711696" cy="56793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Принципы:</a:t>
            </a:r>
          </a:p>
          <a:p>
            <a:pPr marL="0" indent="0" algn="just">
              <a:buNone/>
            </a:pPr>
            <a:r>
              <a:rPr lang="ru-RU" b="1" dirty="0"/>
              <a:t>Вся наша деятельность направлена на то, чтобы человек с инвалидностью был включен в общество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Мы отстаиваем социальный подход к людям с инвалидностью, т.е. предоставление каждому человеку равных условий при выборе своего жизненного пути посредством создания условий, обеспечивающих любому человеку доступ ко всем сферам жизни: образованию, искусству, спорту, возможности трудоустройства и др.</a:t>
            </a:r>
          </a:p>
          <a:p>
            <a:pPr algn="just"/>
            <a:r>
              <a:rPr lang="ru-RU" dirty="0"/>
              <a:t>Мы меняем отношение общества к людям с инвалидностью, показывая, что каждый человек ценен как личность, независимо от его особенностей. Человек с инвалидностью имеет большой потенциал и способен влиять на отношение общества своим примером.</a:t>
            </a:r>
          </a:p>
          <a:p>
            <a:pPr algn="just"/>
            <a:r>
              <a:rPr lang="ru-RU" dirty="0"/>
              <a:t>Мы считаем, что в партнерстве можно сделать гораздо больше, чем поодиночке. Поэтому мы объединяем общественные организации для совместной работы и развиваем партнерские отношения с общественными организациями, занимающимися проблемами людей с инвалидностью в 26 регионах России.</a:t>
            </a:r>
          </a:p>
          <a:p>
            <a:pPr algn="just"/>
            <a:r>
              <a:rPr lang="ru-RU" dirty="0"/>
              <a:t>Мы реализуем инновационные программы в России. Ведь через инновацию мы можем найти новые подходы к решению разных проблем.</a:t>
            </a:r>
          </a:p>
          <a:p>
            <a:pPr algn="just"/>
            <a:r>
              <a:rPr lang="ru-RU" dirty="0"/>
              <a:t>Вместе с нашими партнерами мы апробируем новые программы и в дальнейшем широко распространяем лучшие из практик.</a:t>
            </a:r>
          </a:p>
          <a:p>
            <a:pPr algn="just"/>
            <a:r>
              <a:rPr lang="ru-RU" dirty="0"/>
              <a:t>Мы делимся опытом с другими организациями, чтобы они могли использовать результаты наших проектов и развивать подобные программы у себя в регионах.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714739"/>
            <a:ext cx="3408812" cy="27836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80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799"/>
            <a:ext cx="6711696" cy="5691249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дизайн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 …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Доступный дизайн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altLang="ja-JP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ja-JP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Доступный дизайн</a:t>
            </a:r>
            <a:r>
              <a:rPr lang="ru-RU" altLang="ja-JP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ja-JP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юридическими требованиями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Техническими регламентами, СНиП, ГОСТ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ограничены определенными видами мест, устанавливают лишь  </a:t>
            </a:r>
            <a:r>
              <a:rPr lang="ru-RU" altLang="ja-JP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стандарты</a:t>
            </a:r>
            <a:r>
              <a:rPr lang="ru-RU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фокусируются на конкретных пользователях, особенно людях, использующих инвалидные коляски.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дизайн</a:t>
            </a:r>
            <a:r>
              <a:rPr 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такое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дизайну, которое основывается на развивающейся базе знаний  о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передовых методиках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фиксированных стандартах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/>
          </a:bodyPr>
          <a:lstStyle/>
          <a:p>
            <a:r>
              <a:rPr lang="ru-RU" sz="2800" dirty="0"/>
              <a:t>РООИ «Перспектива»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714739"/>
            <a:ext cx="3408812" cy="27836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26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2582" y="300509"/>
            <a:ext cx="4821382" cy="63679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10 % всего населения Российской Федерации (14,2 млн. человек) имеют инвалидность, и эта цифра будет только расти по мере увеличения продолжительности жизни.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около 20% людей рождаются с инвалидностью, большинство приобретает инвалидность с течением жизни.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передвигается на коляске, заметить проще, но они составляют не больше 5% от общего числа людей с  инвалидностью.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/>
          </a:bodyPr>
          <a:lstStyle/>
          <a:p>
            <a:r>
              <a:rPr lang="ru-RU" sz="2800" dirty="0"/>
              <a:t>РООИ «Перспектива»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714739"/>
            <a:ext cx="3408812" cy="27836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2" y="300509"/>
            <a:ext cx="2319062" cy="211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2" y="2423160"/>
            <a:ext cx="2319062" cy="21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1" y="4545810"/>
            <a:ext cx="2319063" cy="21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4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7141" y="-1"/>
            <a:ext cx="3200400" cy="2764591"/>
          </a:xfrm>
        </p:spPr>
        <p:txBody>
          <a:bodyPr>
            <a:normAutofit/>
          </a:bodyPr>
          <a:lstStyle/>
          <a:p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anose="02040604050505020304" pitchFamily="18" charset="0"/>
                <a:cs typeface="Times New Roman" pitchFamily="18" charset="0"/>
              </a:rPr>
              <a:t>Кому нужен универсальный дизайн?</a:t>
            </a:r>
            <a:endParaRPr lang="ru-RU" sz="2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2302" y="1341911"/>
            <a:ext cx="1635888" cy="1422681"/>
          </a:xfrm>
          <a:prstGeom prst="rect">
            <a:avLst/>
          </a:prstGeom>
        </p:spPr>
        <p:txBody>
          <a:bodyPr vert="horz" lIns="91440" tIns="45720" rIns="91440" bIns="45720" numCol="1" spcCol="7200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ЛсИ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поражением опорно-двигательного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ЛсИ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использующих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кресла-коляски);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123\Desktop\ltofkmixyonfowaguwfo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1" y="115478"/>
            <a:ext cx="1635889" cy="122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123\Desktop\1413270444_20141014100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16" y="115478"/>
            <a:ext cx="1847668" cy="122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123\Desktop\o-DOWNS-SYNDROME-face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68" y="115478"/>
            <a:ext cx="1841417" cy="122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123\Desktop\1_8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75" y="115478"/>
            <a:ext cx="1841656" cy="122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74" y="2927467"/>
            <a:ext cx="1890195" cy="122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1" y="5124977"/>
            <a:ext cx="2370457" cy="122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03" y="2927468"/>
            <a:ext cx="1656985" cy="122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1" y="2927468"/>
            <a:ext cx="1633529" cy="122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53" y="2927467"/>
            <a:ext cx="1835866" cy="122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2129974" y="1341911"/>
            <a:ext cx="1823312" cy="1422681"/>
          </a:xfrm>
          <a:prstGeom prst="rect">
            <a:avLst/>
          </a:prstGeom>
        </p:spPr>
        <p:txBody>
          <a:bodyPr vert="horz" lIns="91440" tIns="45720" rIns="91440" bIns="45720" numCol="1" spcCol="7200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ЛсИ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нарушением зрения;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048690" y="1341911"/>
            <a:ext cx="1852394" cy="1422681"/>
          </a:xfrm>
          <a:prstGeom prst="rect">
            <a:avLst/>
          </a:prstGeom>
        </p:spPr>
        <p:txBody>
          <a:bodyPr vert="horz" lIns="91440" tIns="45720" rIns="91440" bIns="45720" numCol="1" spcCol="7200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ЛсИ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нарушением слуха;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971891" y="1341910"/>
            <a:ext cx="1852394" cy="1422681"/>
          </a:xfrm>
          <a:prstGeom prst="rect">
            <a:avLst/>
          </a:prstGeom>
        </p:spPr>
        <p:txBody>
          <a:bodyPr vert="horz" lIns="91440" tIns="45720" rIns="91440" bIns="45720" numCol="1" spcCol="7200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ментальной инвалидностью;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12301" y="4159874"/>
            <a:ext cx="1635889" cy="965103"/>
          </a:xfrm>
          <a:prstGeom prst="rect">
            <a:avLst/>
          </a:prstGeom>
        </p:spPr>
        <p:txBody>
          <a:bodyPr vert="horz" lIns="91440" tIns="45720" rIns="91440" bIns="45720" numCol="1" spcCol="7200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возраста;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025237" y="4151378"/>
            <a:ext cx="1651351" cy="965103"/>
          </a:xfrm>
          <a:prstGeom prst="rect">
            <a:avLst/>
          </a:prstGeom>
        </p:spPr>
        <p:txBody>
          <a:bodyPr vert="horz" lIns="91440" tIns="45720" rIns="91440" bIns="45720" numCol="1" spcCol="7200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детскими колясками;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101953" y="4159874"/>
            <a:ext cx="1835866" cy="965103"/>
          </a:xfrm>
          <a:prstGeom prst="rect">
            <a:avLst/>
          </a:prstGeom>
        </p:spPr>
        <p:txBody>
          <a:bodyPr vert="horz" lIns="91440" tIns="45720" rIns="91440" bIns="45720" numCol="1" spcCol="7200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6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Беременные женщины;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2129973" y="4159874"/>
            <a:ext cx="1884561" cy="965103"/>
          </a:xfrm>
          <a:prstGeom prst="rect">
            <a:avLst/>
          </a:prstGeom>
        </p:spPr>
        <p:txBody>
          <a:bodyPr vert="horz" lIns="91440" tIns="45720" rIns="91440" bIns="45720" numCol="1" spcCol="7200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пенсионного возраста;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782758" y="5133473"/>
            <a:ext cx="3926800" cy="1215415"/>
          </a:xfrm>
          <a:prstGeom prst="rect">
            <a:avLst/>
          </a:prstGeom>
        </p:spPr>
        <p:txBody>
          <a:bodyPr vert="horz" lIns="91440" tIns="45720" rIns="91440" bIns="45720" numCol="1" spcCol="7200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нетрудоспособные.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52" y="2789892"/>
            <a:ext cx="3891147" cy="150873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05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   Новое направление РООИ «Перспектива», по дизайну объектов и оборудования, удобного для всех людей – универсальный дизайн, начало свою работу с мая 2013 года.</a:t>
            </a:r>
          </a:p>
          <a:p>
            <a:pPr marL="0" indent="0" algn="just">
              <a:buNone/>
            </a:pPr>
            <a:r>
              <a:rPr lang="ru-RU" dirty="0"/>
              <a:t>   Универсальный дизайн – это дизайн продуктов и объектов, которые могут в полной мере использоваться всеми людьми без необходимости специальной адаптации или специального дизайна. Универсальный дизайн – дизайн, удобный для всех без исключения, начиная от людей с различными формами инвалидности, людей преклонного возраста и заканчивая молодыми родителями с детскими колясками.</a:t>
            </a:r>
          </a:p>
          <a:p>
            <a:pPr marL="0" indent="0" algn="just">
              <a:buNone/>
            </a:pPr>
            <a:r>
              <a:rPr lang="ru-RU" dirty="0"/>
              <a:t>   Созданная «Перспективой» в рамках этого направления экспертная комиссия – компетентная команда из молодых людей с инвалидностью (проблемами опорно-двигательного аппарата, нарушением слуха, зрения) активно приступила к обследованию территорий и объектов и услуг на доступность и выявляют при обследовании (аудит доступности) объектов социальной инфраструктуры детальное отступление от градостроительных и архитектурно-строительных норм по учёту для маломобильных групп населения.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РООИ «Перспектива» - универсальный дизайн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94" y="2600698"/>
            <a:ext cx="3895106" cy="21909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04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Всероссийский архитектурный конкурс по универсальному дизайну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37506"/>
            <a:ext cx="6711696" cy="39544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   В этом году РООИ «Перспектива» вновь организовывает конкурс среди талантливых, активных, неравнодушных архитекторов и дизайнеров, желающих сделать мир лучше! </a:t>
            </a:r>
            <a:r>
              <a:rPr lang="ru-RU" b="1" dirty="0"/>
              <a:t>«Универсальный дизайн»</a:t>
            </a:r>
            <a:r>
              <a:rPr lang="ru-RU" dirty="0"/>
              <a:t> – это соревнование студенческих проектов по созданию среды, в которой будет комфортно всем – и людям с инвалидностью, и без. Парк, где легко ориентироваться незрячему человеку, высотное здание, по которому без проблем будет передвигаться велосипедист или человек на коляске – все проекты конкурса соответствуют </a:t>
            </a:r>
            <a:r>
              <a:rPr lang="ru-RU" i="1" dirty="0"/>
              <a:t>принципам универсального дизайна</a:t>
            </a:r>
            <a:r>
              <a:rPr lang="ru-RU" dirty="0"/>
              <a:t>, такого устройства архитектуры, повседневных вещей или техники, которое исключает наличие ненужных сложностей.</a:t>
            </a:r>
          </a:p>
          <a:p>
            <a:pPr marL="0" indent="0" algn="just">
              <a:buNone/>
            </a:pPr>
            <a:r>
              <a:rPr lang="ru-RU" dirty="0"/>
              <a:t>    Конкурс «Универсальный дизайн», проводится «Перспективой» уже третий год. Опыт 2015 и 2016 годов – это уникальная площадка для презентации инновационных идей молодых специалистов и обмена опытом. Наш конкурс дает возможность заявить миру о своем проекте по созданию </a:t>
            </a:r>
            <a:r>
              <a:rPr lang="ru-RU" dirty="0" err="1"/>
              <a:t>безбарьерной</a:t>
            </a:r>
            <a:r>
              <a:rPr lang="ru-RU" dirty="0"/>
              <a:t> среды, реализовать его и сделать инфраструктуру города удобнее, проще, понятнее. В этом году авторы лучших работ вновь будут приглашены для участия в выставке проектов и демонстрации роликов-финалистов в Москве. А главным призом станет содействие экспертов в реализации проекта.</a:t>
            </a:r>
          </a:p>
        </p:txBody>
      </p:sp>
      <p:pic>
        <p:nvPicPr>
          <p:cNvPr id="5" name="Picture 2" descr="X:\USA-ID\Лидеры\Универсальный дизайн\2016\Новая папка\PA3108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19429" r="12975" b="26031"/>
          <a:stretch/>
        </p:blipFill>
        <p:spPr bwMode="auto">
          <a:xfrm>
            <a:off x="850407" y="4191989"/>
            <a:ext cx="5081799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X:\USA-ID\Лидеры\Универсальный дизайн\2016\Геннадий Шингарев\Новая папка\n62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22929" r="7000" b="10303"/>
          <a:stretch/>
        </p:blipFill>
        <p:spPr bwMode="auto">
          <a:xfrm>
            <a:off x="8464708" y="2705369"/>
            <a:ext cx="3553197" cy="18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X:\USA-ID\Лидеры\Универсальный дизайн\2016\Новая папка\PA310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70" y="4191989"/>
            <a:ext cx="1643125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24603" y="6210087"/>
            <a:ext cx="30400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erspektiva-inva.ru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99743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348</TotalTime>
  <Words>1108</Words>
  <Application>Microsoft Office PowerPoint</Application>
  <PresentationFormat>Произвольный</PresentationFormat>
  <Paragraphs>119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HDOfficeLightV0</vt:lpstr>
      <vt:lpstr>Дерево</vt:lpstr>
      <vt:lpstr>Универсальный  дизайн в перспективе –  От идеи до реализации</vt:lpstr>
      <vt:lpstr>РООИ «Перспектива»</vt:lpstr>
      <vt:lpstr>РООИ «Перспектива»</vt:lpstr>
      <vt:lpstr>РООИ «Перспектива»</vt:lpstr>
      <vt:lpstr>РООИ «Перспектива»</vt:lpstr>
      <vt:lpstr>РООИ «Перспектива»</vt:lpstr>
      <vt:lpstr>Кому нужен универсальный дизайн?</vt:lpstr>
      <vt:lpstr>РООИ «Перспектива» - универсальный дизайн</vt:lpstr>
      <vt:lpstr>Всероссийский архитектурный конкурс по универсальному дизайну</vt:lpstr>
      <vt:lpstr>Всероссийский архитектурный конкурс по универсальному дизайну</vt:lpstr>
      <vt:lpstr>архитектурная школа по универсальному дизайну «Арх-перспектива»</vt:lpstr>
      <vt:lpstr>архитектурная школа по универсальному дизайну «Арх-перспектива»</vt:lpstr>
      <vt:lpstr>архитектурная школа по универсальному дизайну «Арх-перспектива»</vt:lpstr>
      <vt:lpstr>архитектурная школа по универсальному дизайну «Арх-перспектива»</vt:lpstr>
      <vt:lpstr>Оценки</vt:lpstr>
      <vt:lpstr>Вебинары, лекции, семинары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 дизайн в перспективе – Всероссийский конкурс и Архитектурная школа</dc:title>
  <dc:creator>Радюк Дмитрий Сергеевич</dc:creator>
  <cp:lastModifiedBy>fiv001</cp:lastModifiedBy>
  <cp:revision>26</cp:revision>
  <dcterms:created xsi:type="dcterms:W3CDTF">2017-05-17T09:06:48Z</dcterms:created>
  <dcterms:modified xsi:type="dcterms:W3CDTF">2017-07-26T12:10:37Z</dcterms:modified>
</cp:coreProperties>
</file>