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9" r:id="rId3"/>
    <p:sldId id="258" r:id="rId4"/>
    <p:sldId id="262" r:id="rId5"/>
    <p:sldId id="263" r:id="rId6"/>
    <p:sldId id="277" r:id="rId7"/>
    <p:sldId id="261" r:id="rId8"/>
    <p:sldId id="264" r:id="rId9"/>
    <p:sldId id="266" r:id="rId10"/>
    <p:sldId id="269" r:id="rId11"/>
    <p:sldId id="278" r:id="rId12"/>
    <p:sldId id="273" r:id="rId13"/>
    <p:sldId id="274" r:id="rId14"/>
    <p:sldId id="275" r:id="rId15"/>
    <p:sldId id="268" r:id="rId16"/>
    <p:sldId id="282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1"/>
    <p:restoredTop sz="78901" autoAdjust="0"/>
  </p:normalViewPr>
  <p:slideViewPr>
    <p:cSldViewPr snapToGrid="0" snapToObjects="1">
      <p:cViewPr>
        <p:scale>
          <a:sx n="100" d="100"/>
          <a:sy n="100" d="100"/>
        </p:scale>
        <p:origin x="1288" y="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5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0" d="100"/>
        <a:sy n="200" d="100"/>
      </p:scale>
      <p:origin x="0" y="2976"/>
    </p:cViewPr>
  </p:sorterViewPr>
  <p:notesViewPr>
    <p:cSldViewPr snapToGrid="0" snapToObjects="1">
      <p:cViewPr>
        <p:scale>
          <a:sx n="152" d="100"/>
          <a:sy n="152" d="100"/>
        </p:scale>
        <p:origin x="2192" y="14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26CBE-D818-054A-A33D-701D548C2A69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83AD7-BAD5-2348-BCCE-98DC397A6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308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C6ED-ABB0-DF4C-B892-3E03403ACAFD}" type="datetimeFigureOut">
              <a:rPr lang="ru-RU" smtClean="0"/>
              <a:t>26.06.17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D7517-55CA-3949-9BE6-C9476340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645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957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007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US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688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99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378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352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048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6934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868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21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514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30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783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118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50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US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48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US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D7517-55CA-3949-9BE6-C94763400E4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702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3F2319B0-1774-5A4B-90E7-F750B0C9C891}" type="datetime1">
              <a:rPr lang="ru-RU" smtClean="0"/>
              <a:t>26.06.17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, 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Образец заголовка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C1F8-7F78-F448-BCE2-FDF5F7B1B8CC}" type="datetime1">
              <a:rPr lang="ru-RU" smtClean="0"/>
              <a:t>26.06.17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32B-84B1-3144-9E3A-C24AB219CFA8}" type="datetime1">
              <a:rPr lang="ru-RU" smtClean="0"/>
              <a:t>26.06.17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Образец заголовка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BFA1-915F-D44B-8180-1D5C13B31ADD}" type="datetime1">
              <a:rPr lang="ru-RU" smtClean="0"/>
              <a:t>26.06.17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6207-F37D-5B4A-9643-2CE03C4B81FA}" type="datetime1">
              <a:rPr lang="ru-RU" smtClean="0"/>
              <a:t>26.06.17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3AC-DBDB-D14B-8A63-A198FE4157F5}" type="datetime1">
              <a:rPr lang="ru-RU" smtClean="0"/>
              <a:t>26.06.17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4E6A-F44B-284F-B503-EF4BC7829CB9}" type="datetime1">
              <a:rPr lang="ru-RU" smtClean="0"/>
              <a:t>26.06.17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145AEE07-8BD0-9747-A38D-3EF437289DF5}" type="datetime1">
              <a:rPr lang="ru-RU" smtClean="0"/>
              <a:t>26.06.17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9531-FF68-A249-AA5B-E794913ACD4D}" type="datetime1">
              <a:rPr lang="ru-RU" smtClean="0"/>
              <a:t>26.06.17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E1BB-1BD8-8E45-9D68-CA467C587278}" type="datetime1">
              <a:rPr lang="ru-RU" smtClean="0"/>
              <a:t>26.06.17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4A92-668A-0E4B-AD0C-D74C7FD21124}" type="datetime1">
              <a:rPr lang="ru-RU" smtClean="0"/>
              <a:t>26.06.17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5216-285D-2D4D-9344-276337B38A90}" type="datetime1">
              <a:rPr lang="ru-RU" smtClean="0"/>
              <a:t>26.06.17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3D7C-CE41-6248-814E-F74B56974248}" type="datetime1">
              <a:rPr lang="ru-RU" smtClean="0"/>
              <a:t>26.06.17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Образец заголовка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14961-5366-6D4A-A07E-76B2C57596FF}" type="datetime1">
              <a:rPr lang="ru-RU" smtClean="0"/>
              <a:t>26.06.17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41CF6E9F-5F2B-BB4D-93F7-D30830AA00B1}" type="datetime1">
              <a:rPr lang="ru-RU" smtClean="0"/>
              <a:t>26.06.17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052286" y="834572"/>
            <a:ext cx="7075714" cy="154214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/>
              <a:t>V</a:t>
            </a:r>
            <a:r>
              <a:rPr lang="ru-RU" sz="2800" b="1" dirty="0"/>
              <a:t> Летняя школа по правам человека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200" dirty="0"/>
              <a:t> </a:t>
            </a:r>
            <a:r>
              <a:rPr lang="ru-RU" sz="2200" b="1" dirty="0"/>
              <a:t>Уральский государственный юридический университет</a:t>
            </a:r>
            <a:br>
              <a:rPr lang="ru-RU" sz="2200" b="1" dirty="0"/>
            </a:br>
            <a:r>
              <a:rPr lang="ru-RU" sz="2000" dirty="0"/>
              <a:t>Екатеринбург, 26-30 июня 2017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066143"/>
            <a:ext cx="7342188" cy="2939143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ru-RU" sz="3600" b="1" dirty="0" smtClean="0"/>
          </a:p>
          <a:p>
            <a:pPr>
              <a:spcAft>
                <a:spcPts val="1200"/>
              </a:spcAft>
            </a:pPr>
            <a:r>
              <a:rPr lang="ru-RU" sz="3600" b="1" dirty="0" smtClean="0"/>
              <a:t>О </a:t>
            </a:r>
            <a:r>
              <a:rPr lang="ru-RU" sz="3600" b="1" dirty="0"/>
              <a:t>работе Комитета ООН по правам ребенка</a:t>
            </a:r>
            <a:r>
              <a:rPr lang="en-US" sz="3600" b="1" dirty="0"/>
              <a:t> </a:t>
            </a:r>
          </a:p>
          <a:p>
            <a:r>
              <a:rPr lang="ru-RU" sz="3200" b="1" i="1" dirty="0"/>
              <a:t>Ольга А. Хазова</a:t>
            </a:r>
          </a:p>
          <a:p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01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0113" y="567418"/>
            <a:ext cx="7345362" cy="101658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Наблюдение за выполнением Конвенции и ее Факультативных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протоколов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2" y="1891396"/>
            <a:ext cx="7345363" cy="4350211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800" b="1" dirty="0" smtClean="0"/>
              <a:t>Участие детей</a:t>
            </a:r>
            <a:endParaRPr lang="en-US" sz="3800" b="1" dirty="0" smtClean="0"/>
          </a:p>
          <a:p>
            <a:pPr marL="841375" indent="-5715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  <a:tabLst>
                <a:tab pos="715963" algn="l"/>
              </a:tabLst>
            </a:pPr>
            <a:r>
              <a:rPr lang="ru-RU" sz="3800" dirty="0" smtClean="0"/>
              <a:t>Участие детей (консультации) в подготовке национальных докладов</a:t>
            </a:r>
          </a:p>
          <a:p>
            <a:pPr marL="841375" indent="-5715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  <a:tabLst>
                <a:tab pos="715963" algn="l"/>
              </a:tabLst>
            </a:pPr>
            <a:r>
              <a:rPr lang="ru-RU" sz="3800" dirty="0" smtClean="0"/>
              <a:t>Представление письменных докладов / отчетов, подготовленных детьми («альтернативные доклады»)</a:t>
            </a:r>
            <a:endParaRPr lang="en-US" sz="3800" dirty="0" smtClean="0"/>
          </a:p>
          <a:p>
            <a:pPr marL="841375" indent="-5715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  <a:tabLst>
                <a:tab pos="715963" algn="l"/>
              </a:tabLst>
            </a:pPr>
            <a:r>
              <a:rPr lang="uk-UA" sz="3800" dirty="0"/>
              <a:t>У</a:t>
            </a:r>
            <a:r>
              <a:rPr lang="uk-UA" sz="3800" dirty="0" smtClean="0"/>
              <a:t>стные</a:t>
            </a:r>
            <a:r>
              <a:rPr lang="ru-RU" sz="3800" dirty="0" smtClean="0"/>
              <a:t> выступления / </a:t>
            </a:r>
            <a:r>
              <a:rPr lang="ru-RU" sz="3800" dirty="0"/>
              <a:t>доклады в рамках пред-сессионной </a:t>
            </a:r>
            <a:r>
              <a:rPr lang="ru-RU" sz="3800" dirty="0" smtClean="0"/>
              <a:t>работы</a:t>
            </a:r>
            <a:endParaRPr lang="en-US" sz="3800" dirty="0" smtClean="0"/>
          </a:p>
          <a:p>
            <a:pPr marL="841375" indent="-5715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  <a:tabLst>
                <a:tab pos="715963" algn="l"/>
              </a:tabLst>
            </a:pPr>
            <a:r>
              <a:rPr lang="ru-RU" sz="3800" dirty="0" smtClean="0"/>
              <a:t>Встречи детей с членами Комитета в рамках пред-сессионной работы</a:t>
            </a:r>
            <a:endParaRPr lang="en-US" sz="3800" dirty="0" smtClean="0"/>
          </a:p>
          <a:p>
            <a:pPr marL="841375" indent="-5715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  <a:tabLst>
                <a:tab pos="715963" algn="l"/>
              </a:tabLst>
            </a:pPr>
            <a:r>
              <a:rPr lang="ru-RU" sz="3800" dirty="0" smtClean="0"/>
              <a:t>Видеоконференции </a:t>
            </a:r>
            <a:r>
              <a:rPr lang="ru-RU" sz="3800" dirty="0"/>
              <a:t>в рамках пред-сессионной </a:t>
            </a:r>
            <a:r>
              <a:rPr lang="ru-RU" sz="3800" dirty="0" smtClean="0"/>
              <a:t>работы</a:t>
            </a:r>
            <a:endParaRPr lang="en-US" sz="3800" dirty="0" smtClean="0"/>
          </a:p>
          <a:p>
            <a:pPr marL="841375" indent="-5715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  <a:tabLst>
                <a:tab pos="715963" algn="l"/>
              </a:tabLst>
            </a:pPr>
            <a:r>
              <a:rPr lang="ru-RU" sz="3800" dirty="0" smtClean="0"/>
              <a:t>Участие в пленарных заседаниях Комитета</a:t>
            </a:r>
            <a:r>
              <a:rPr lang="en-GB" sz="3800" dirty="0" smtClean="0"/>
              <a:t> </a:t>
            </a:r>
            <a:endParaRPr lang="en-US" sz="38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2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0113" y="536222"/>
            <a:ext cx="7345362" cy="9172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Наблюдение за выполнением Конвенции и ее Факультативных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протоколов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2" y="1961444"/>
            <a:ext cx="7345363" cy="4247445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800" b="1" dirty="0"/>
              <a:t>Цикличный процесс отчетности</a:t>
            </a:r>
            <a:endParaRPr lang="en-US" sz="2800" dirty="0"/>
          </a:p>
          <a:p>
            <a:pPr marL="625475"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sz="2600" dirty="0" smtClean="0"/>
              <a:t>Подготовка списка вопросов – направляется государству-участнику за 6 месяцев до диалога</a:t>
            </a:r>
            <a:endParaRPr lang="en-US" sz="2600" dirty="0" smtClean="0"/>
          </a:p>
          <a:p>
            <a:pPr marL="625475"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sz="2600" dirty="0" smtClean="0"/>
              <a:t>Ответы на вопросы государства-участника</a:t>
            </a:r>
          </a:p>
          <a:p>
            <a:pPr marL="625475"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sz="2600" dirty="0" smtClean="0"/>
              <a:t>Диалог</a:t>
            </a:r>
          </a:p>
          <a:p>
            <a:pPr marL="976313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ru-RU" dirty="0" smtClean="0"/>
              <a:t>Докладчики и Целевая группа (</a:t>
            </a:r>
            <a:r>
              <a:rPr lang="en-US" dirty="0" smtClean="0"/>
              <a:t>Task Force)</a:t>
            </a:r>
          </a:p>
          <a:p>
            <a:pPr>
              <a:buFont typeface="Wingdings" charset="2"/>
              <a:buChar char="§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0113" y="567418"/>
            <a:ext cx="7345362" cy="101658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Организация диалога с государством-участником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2" y="1972456"/>
            <a:ext cx="7345363" cy="418809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b="1" dirty="0" smtClean="0"/>
              <a:t>Структурирование вопросов – разделы / кластеры (Часть первая)</a:t>
            </a:r>
            <a:endParaRPr lang="en-US" b="1" dirty="0" smtClean="0"/>
          </a:p>
          <a:p>
            <a:pPr marL="714375" indent="-4572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Общие меры по осуществлению Конвенции / </a:t>
            </a:r>
            <a:r>
              <a:rPr lang="en-US" dirty="0" smtClean="0"/>
              <a:t>General </a:t>
            </a:r>
            <a:r>
              <a:rPr lang="en-US" dirty="0"/>
              <a:t>measures of implementation </a:t>
            </a:r>
            <a:r>
              <a:rPr lang="en-US" dirty="0" smtClean="0"/>
              <a:t>(</a:t>
            </a:r>
            <a:r>
              <a:rPr lang="ru-RU" dirty="0" smtClean="0"/>
              <a:t>статьи</a:t>
            </a:r>
            <a:r>
              <a:rPr lang="en-US" dirty="0" smtClean="0"/>
              <a:t> </a:t>
            </a:r>
            <a:r>
              <a:rPr lang="en-US" dirty="0"/>
              <a:t>4, 42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en-US" dirty="0"/>
              <a:t>44.6</a:t>
            </a:r>
            <a:r>
              <a:rPr lang="en-US" dirty="0" smtClean="0"/>
              <a:t>)</a:t>
            </a:r>
          </a:p>
          <a:p>
            <a:pPr marL="714375" indent="-4572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Определение</a:t>
            </a:r>
            <a:r>
              <a:rPr lang="en-US" dirty="0" smtClean="0"/>
              <a:t> </a:t>
            </a:r>
            <a:r>
              <a:rPr lang="ru-RU" dirty="0" smtClean="0"/>
              <a:t>понятия «ребенок»</a:t>
            </a:r>
            <a:r>
              <a:rPr lang="en-US" dirty="0" smtClean="0"/>
              <a:t> (</a:t>
            </a:r>
            <a:r>
              <a:rPr lang="ru-RU" dirty="0" smtClean="0"/>
              <a:t>статья </a:t>
            </a:r>
            <a:r>
              <a:rPr lang="en-US" dirty="0" smtClean="0"/>
              <a:t>1)</a:t>
            </a:r>
          </a:p>
          <a:p>
            <a:pPr marL="714375" indent="-4572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Общие принципы</a:t>
            </a:r>
            <a:r>
              <a:rPr lang="en-US" dirty="0" smtClean="0"/>
              <a:t> (</a:t>
            </a:r>
            <a:r>
              <a:rPr lang="ru-RU" dirty="0" smtClean="0"/>
              <a:t>статьи</a:t>
            </a:r>
            <a:r>
              <a:rPr lang="en-US" dirty="0" smtClean="0"/>
              <a:t> </a:t>
            </a:r>
            <a:r>
              <a:rPr lang="en-US" dirty="0"/>
              <a:t>2, 3, 6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en-US" dirty="0"/>
              <a:t>12</a:t>
            </a:r>
            <a:r>
              <a:rPr lang="en-US" dirty="0" smtClean="0"/>
              <a:t>)</a:t>
            </a:r>
            <a:endParaRPr lang="en-US" dirty="0"/>
          </a:p>
          <a:p>
            <a:pPr marL="714375" indent="-4572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Гражданские права и свободы</a:t>
            </a:r>
            <a:r>
              <a:rPr lang="en-US" dirty="0" smtClean="0"/>
              <a:t> (</a:t>
            </a:r>
            <a:r>
              <a:rPr lang="ru-RU" dirty="0" smtClean="0"/>
              <a:t>статьи </a:t>
            </a:r>
            <a:r>
              <a:rPr lang="en-US" dirty="0" smtClean="0"/>
              <a:t>7</a:t>
            </a:r>
            <a:r>
              <a:rPr lang="en-US" dirty="0"/>
              <a:t>, 8, </a:t>
            </a:r>
            <a:r>
              <a:rPr lang="en-US" dirty="0" smtClean="0"/>
              <a:t>13-17)</a:t>
            </a:r>
          </a:p>
          <a:p>
            <a:pPr marL="714375" indent="-4572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Насилие</a:t>
            </a:r>
            <a:r>
              <a:rPr lang="en-US" dirty="0" smtClean="0"/>
              <a:t> (</a:t>
            </a:r>
            <a:r>
              <a:rPr lang="ru-RU" dirty="0" smtClean="0"/>
              <a:t>статьи</a:t>
            </a:r>
            <a:r>
              <a:rPr lang="en-US" dirty="0" smtClean="0"/>
              <a:t> </a:t>
            </a:r>
            <a:r>
              <a:rPr lang="en-US" dirty="0"/>
              <a:t>19, </a:t>
            </a:r>
            <a:r>
              <a:rPr lang="en-US" dirty="0" smtClean="0"/>
              <a:t>37a)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0113" y="567418"/>
            <a:ext cx="7345362" cy="101658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Организация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диалога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государством-участником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2" y="1972456"/>
            <a:ext cx="7345363" cy="418809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b="1" dirty="0"/>
              <a:t>Структурирование вопросов – разделы / кластеры (Часть </a:t>
            </a:r>
            <a:r>
              <a:rPr lang="ru-RU" b="1" dirty="0" smtClean="0"/>
              <a:t>вторая)</a:t>
            </a:r>
            <a:endParaRPr lang="en-US" b="1" dirty="0"/>
          </a:p>
          <a:p>
            <a:pPr marL="714375" lvl="0" indent="-457200">
              <a:spcBef>
                <a:spcPts val="0"/>
              </a:spcBef>
              <a:spcAft>
                <a:spcPts val="1200"/>
              </a:spcAft>
              <a:buAutoNum type="arabicPeriod" startAt="6"/>
            </a:pPr>
            <a:r>
              <a:rPr lang="ru-RU" dirty="0" smtClean="0"/>
              <a:t>Семейное окружение и альтернативный уход</a:t>
            </a:r>
            <a:r>
              <a:rPr lang="en-US" dirty="0" smtClean="0"/>
              <a:t> (</a:t>
            </a:r>
            <a:r>
              <a:rPr lang="ru-RU" dirty="0" smtClean="0"/>
              <a:t>статьи</a:t>
            </a:r>
            <a:r>
              <a:rPr lang="en-US" dirty="0" smtClean="0"/>
              <a:t> </a:t>
            </a:r>
            <a:r>
              <a:rPr lang="en-US" dirty="0"/>
              <a:t>5, 18, 9, 10, 27.4, 20, 21, 11, 19, 39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en-US" dirty="0"/>
              <a:t>25</a:t>
            </a:r>
            <a:r>
              <a:rPr lang="en-US" dirty="0" smtClean="0"/>
              <a:t>)</a:t>
            </a:r>
          </a:p>
          <a:p>
            <a:pPr marL="714375" lvl="0" indent="-457200">
              <a:spcBef>
                <a:spcPts val="0"/>
              </a:spcBef>
              <a:spcAft>
                <a:spcPts val="1200"/>
              </a:spcAft>
              <a:buAutoNum type="arabicPeriod" startAt="6"/>
            </a:pPr>
            <a:r>
              <a:rPr lang="ru-RU" dirty="0"/>
              <a:t>Б</a:t>
            </a:r>
            <a:r>
              <a:rPr lang="ru-RU" dirty="0" smtClean="0"/>
              <a:t>азовое медицинское обслуживание и социальное обеспечение </a:t>
            </a:r>
            <a:r>
              <a:rPr lang="en-US" dirty="0" smtClean="0"/>
              <a:t>(</a:t>
            </a:r>
            <a:r>
              <a:rPr lang="ru-RU" dirty="0" smtClean="0"/>
              <a:t>статьи</a:t>
            </a:r>
            <a:r>
              <a:rPr lang="en-US" dirty="0" smtClean="0"/>
              <a:t> </a:t>
            </a:r>
            <a:r>
              <a:rPr lang="en-US" dirty="0"/>
              <a:t>6.2, </a:t>
            </a:r>
            <a:r>
              <a:rPr lang="en-US" dirty="0" smtClean="0"/>
              <a:t>18.3, 23</a:t>
            </a:r>
            <a:r>
              <a:rPr lang="en-US" dirty="0"/>
              <a:t>, 24, 26</a:t>
            </a:r>
            <a:r>
              <a:rPr lang="en-US" dirty="0" smtClean="0"/>
              <a:t>, </a:t>
            </a:r>
            <a:r>
              <a:rPr lang="en-US" dirty="0"/>
              <a:t>27.1-3</a:t>
            </a:r>
            <a:r>
              <a:rPr lang="en-US" dirty="0" smtClean="0"/>
              <a:t>)</a:t>
            </a:r>
          </a:p>
          <a:p>
            <a:pPr marL="714375" lvl="0" indent="-457200">
              <a:spcBef>
                <a:spcPts val="0"/>
              </a:spcBef>
              <a:spcAft>
                <a:spcPts val="1200"/>
              </a:spcAft>
              <a:buAutoNum type="arabicPeriod" startAt="6"/>
            </a:pPr>
            <a:r>
              <a:rPr lang="ru-RU" dirty="0" smtClean="0"/>
              <a:t>Образование, досуг и культурная деятельность </a:t>
            </a:r>
            <a:r>
              <a:rPr lang="en-US" dirty="0" smtClean="0"/>
              <a:t>(</a:t>
            </a:r>
            <a:r>
              <a:rPr lang="ru-RU" dirty="0" smtClean="0"/>
              <a:t>статьи</a:t>
            </a:r>
            <a:r>
              <a:rPr lang="en-US" dirty="0" smtClean="0"/>
              <a:t> </a:t>
            </a:r>
            <a:r>
              <a:rPr lang="en-US" dirty="0"/>
              <a:t>28, 29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en-US" dirty="0"/>
              <a:t>31</a:t>
            </a:r>
            <a:r>
              <a:rPr lang="en-US" dirty="0" smtClean="0"/>
              <a:t>)</a:t>
            </a:r>
          </a:p>
          <a:p>
            <a:pPr marL="714375" lvl="0" indent="-457200">
              <a:spcBef>
                <a:spcPts val="0"/>
              </a:spcBef>
              <a:spcAft>
                <a:spcPts val="1200"/>
              </a:spcAft>
              <a:buAutoNum type="arabicPeriod" startAt="6"/>
            </a:pPr>
            <a:r>
              <a:rPr lang="ru-RU" dirty="0"/>
              <a:t>Специальные </a:t>
            </a:r>
            <a:r>
              <a:rPr lang="ru-RU" dirty="0" smtClean="0"/>
              <a:t>меры защиты </a:t>
            </a:r>
            <a:r>
              <a:rPr lang="en-US" dirty="0" smtClean="0"/>
              <a:t>(</a:t>
            </a:r>
            <a:r>
              <a:rPr lang="ru-RU" dirty="0" smtClean="0"/>
              <a:t>статьи</a:t>
            </a:r>
            <a:r>
              <a:rPr lang="en-US" dirty="0" smtClean="0"/>
              <a:t> </a:t>
            </a:r>
            <a:r>
              <a:rPr lang="en-US" dirty="0"/>
              <a:t>22, 38, 39); (37, 39-40); (</a:t>
            </a:r>
            <a:r>
              <a:rPr lang="en-US" dirty="0" smtClean="0"/>
              <a:t>32-36</a:t>
            </a:r>
            <a:r>
              <a:rPr lang="ru-RU" dirty="0" smtClean="0"/>
              <a:t> и</a:t>
            </a:r>
            <a:r>
              <a:rPr lang="en-US" dirty="0" smtClean="0"/>
              <a:t> </a:t>
            </a:r>
            <a:r>
              <a:rPr lang="en-US" dirty="0"/>
              <a:t>39); (30</a:t>
            </a:r>
            <a:r>
              <a:rPr lang="en-US" dirty="0" smtClean="0"/>
              <a:t>)</a:t>
            </a:r>
            <a:endParaRPr lang="en-US" dirty="0"/>
          </a:p>
          <a:p>
            <a:pPr marL="457200" indent="-457200">
              <a:buFont typeface="+mj-ea"/>
              <a:buAutoNum type="circleNumDbPlain"/>
            </a:pPr>
            <a:endParaRPr lang="en-US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2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0113" y="567418"/>
            <a:ext cx="7345362" cy="101658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Наблюдение за выполнением Конвенции и ее Факультативных протоколов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2" y="1972456"/>
            <a:ext cx="7345363" cy="418809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800" b="1" dirty="0"/>
              <a:t>Цикличный процесс отчетности</a:t>
            </a:r>
            <a:endParaRPr lang="en-US" sz="2800" dirty="0"/>
          </a:p>
          <a:p>
            <a:pPr marL="720725"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sz="2600" dirty="0" smtClean="0"/>
              <a:t>Заключительные замечания / </a:t>
            </a:r>
            <a:r>
              <a:rPr lang="en-US" sz="2600" dirty="0" smtClean="0"/>
              <a:t>Concluding Observations (COBs)</a:t>
            </a:r>
          </a:p>
          <a:p>
            <a:pPr marL="1054100" lvl="1" indent="-3175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ru-RU" dirty="0" smtClean="0"/>
              <a:t>Структура </a:t>
            </a:r>
            <a:r>
              <a:rPr lang="en-US" dirty="0" smtClean="0"/>
              <a:t> </a:t>
            </a:r>
            <a:endParaRPr lang="en-US" dirty="0"/>
          </a:p>
          <a:p>
            <a:pPr marL="720725"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sz="2600" dirty="0" smtClean="0"/>
              <a:t>Последующая деятельность – исполнение Заключительных замечаний (</a:t>
            </a:r>
            <a:r>
              <a:rPr lang="en-US" sz="2600" dirty="0" smtClean="0"/>
              <a:t>follow-up </a:t>
            </a:r>
            <a:r>
              <a:rPr lang="en-US" sz="2600" dirty="0"/>
              <a:t>to the </a:t>
            </a:r>
            <a:r>
              <a:rPr lang="en-US" sz="2600" dirty="0" smtClean="0"/>
              <a:t>COBs</a:t>
            </a:r>
            <a:r>
              <a:rPr lang="ru-RU" sz="2600" dirty="0" smtClean="0"/>
              <a:t>)</a:t>
            </a:r>
            <a:endParaRPr lang="en-US" sz="2600" dirty="0"/>
          </a:p>
          <a:p>
            <a:pPr marL="720725"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sz="2600" dirty="0" smtClean="0"/>
              <a:t>Представление следующего Национального доклада государства-участника – через 5 лет</a:t>
            </a:r>
            <a:endParaRPr lang="en-US" sz="2600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0113" y="567418"/>
            <a:ext cx="7345362" cy="101658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Другие виды деятельности Комитета ООН по правам ребенка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5475"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dirty="0" smtClean="0"/>
              <a:t>Дни общей дискуссии </a:t>
            </a:r>
            <a:endParaRPr lang="en-US" dirty="0"/>
          </a:p>
          <a:p>
            <a:pPr marL="625475" lvl="0"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dirty="0" smtClean="0"/>
              <a:t>Замечания общего характера</a:t>
            </a:r>
            <a:r>
              <a:rPr lang="en-US" dirty="0" smtClean="0"/>
              <a:t> </a:t>
            </a:r>
            <a:r>
              <a:rPr lang="ru-RU" dirty="0" smtClean="0"/>
              <a:t>(толкование положений Конвенции)</a:t>
            </a:r>
            <a:endParaRPr lang="en-US" dirty="0"/>
          </a:p>
          <a:p>
            <a:pPr marL="625475" lvl="0"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dirty="0" smtClean="0"/>
              <a:t>Тематические группы</a:t>
            </a:r>
            <a:endParaRPr lang="en-US" dirty="0"/>
          </a:p>
          <a:p>
            <a:pPr marL="625475" lvl="0"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dirty="0" smtClean="0"/>
              <a:t>Визиты в страны, консультации, исследования, конференции, лекции, научные публикации и др.</a:t>
            </a:r>
            <a:endParaRPr lang="en-US" dirty="0"/>
          </a:p>
          <a:p>
            <a:pPr marL="625475"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dirty="0" smtClean="0"/>
              <a:t>Сообщения (жалобы / </a:t>
            </a:r>
            <a:r>
              <a:rPr lang="en-US" dirty="0" smtClean="0"/>
              <a:t>complains</a:t>
            </a:r>
            <a:r>
              <a:rPr lang="ru-RU" dirty="0" smtClean="0"/>
              <a:t>)</a:t>
            </a:r>
            <a:r>
              <a:rPr lang="en-US" dirty="0" smtClean="0"/>
              <a:t> !</a:t>
            </a:r>
          </a:p>
          <a:p>
            <a:pPr marL="1077913" indent="-455613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ru-RU" dirty="0" smtClean="0"/>
              <a:t>3-й Факультативный </a:t>
            </a:r>
            <a:r>
              <a:rPr lang="ru-RU" dirty="0"/>
              <a:t>протокол, касающийся процедуры сообщений</a:t>
            </a:r>
            <a:endParaRPr lang="en-US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Факультативный протокол, касающийся процедуры </a:t>
            </a:r>
            <a:r>
              <a:rPr lang="ru-RU" sz="2400" b="1" dirty="0" smtClean="0"/>
              <a:t>сообщений 2011 года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b="1" dirty="0" smtClean="0"/>
              <a:t>Процедура сообщений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ru-RU" dirty="0" smtClean="0"/>
              <a:t>Индивидуальные сообщения – от лиц/группы лиц (от имени лиц/групп лиц)</a:t>
            </a:r>
          </a:p>
          <a:p>
            <a:pPr marL="698500" lvl="1" indent="-317500">
              <a:buFont typeface="Wingdings" charset="2"/>
              <a:buChar char="Ø"/>
            </a:pPr>
            <a:r>
              <a:rPr lang="ru-RU" dirty="0" smtClean="0"/>
              <a:t>Не </a:t>
            </a:r>
            <a:r>
              <a:rPr lang="ru-RU" dirty="0"/>
              <a:t>допустить </a:t>
            </a:r>
            <a:r>
              <a:rPr lang="ru-RU" dirty="0" smtClean="0"/>
              <a:t>манипуляцию ребенком</a:t>
            </a:r>
          </a:p>
          <a:p>
            <a:pPr marL="698500" lvl="1" indent="-317500">
              <a:buFont typeface="Wingdings" charset="2"/>
              <a:buChar char="Ø"/>
            </a:pPr>
            <a:r>
              <a:rPr lang="ru-RU" dirty="0" smtClean="0"/>
              <a:t>Наилучшие интересы ребенка</a:t>
            </a:r>
          </a:p>
          <a:p>
            <a:pPr marL="698500" lvl="1" indent="-317500">
              <a:buFont typeface="Wingdings" charset="2"/>
              <a:buChar char="Ø"/>
            </a:pPr>
            <a:r>
              <a:rPr lang="ru-RU" dirty="0" smtClean="0"/>
              <a:t>Конфиденциальность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ru-RU" dirty="0" smtClean="0"/>
              <a:t>Приемлемость сообщения/жалобы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ru-RU" dirty="0" smtClean="0"/>
              <a:t>Межгосударственные сообщения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1" dirty="0" smtClean="0"/>
              <a:t>Процедура расследования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71" y="368301"/>
            <a:ext cx="8305024" cy="581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8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Конвенция ООН о правах ребенка 1989 года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§"/>
            </a:pPr>
            <a:r>
              <a:rPr lang="ru-RU" dirty="0" smtClean="0"/>
              <a:t>2015 – 25 лет действия Конвенции (вступила в силу в 1990)</a:t>
            </a:r>
          </a:p>
          <a:p>
            <a:pPr>
              <a:buFont typeface="Wingdings" charset="2"/>
              <a:buChar char="§"/>
            </a:pPr>
            <a:r>
              <a:rPr lang="ru-RU" dirty="0" smtClean="0"/>
              <a:t>Участвует 196 государств</a:t>
            </a:r>
          </a:p>
          <a:p>
            <a:pPr>
              <a:buFont typeface="Wingdings" charset="2"/>
              <a:buChar char="§"/>
            </a:pPr>
            <a:r>
              <a:rPr lang="ru-RU" dirty="0" smtClean="0"/>
              <a:t>Три Факультативных протокола</a:t>
            </a:r>
          </a:p>
          <a:p>
            <a:pPr marL="712788" lvl="1" indent="-254000">
              <a:buFont typeface="Wingdings" charset="2"/>
              <a:buChar char="Ø"/>
            </a:pPr>
            <a:r>
              <a:rPr lang="ru-RU" dirty="0" smtClean="0"/>
              <a:t>Факультативный протокол, </a:t>
            </a:r>
            <a:r>
              <a:rPr lang="ru-RU" dirty="0"/>
              <a:t>касающийся торговли детьми, </a:t>
            </a:r>
            <a:br>
              <a:rPr lang="ru-RU" dirty="0"/>
            </a:br>
            <a:r>
              <a:rPr lang="ru-RU" dirty="0"/>
              <a:t>детской проституции и детской </a:t>
            </a:r>
            <a:r>
              <a:rPr lang="ru-RU" dirty="0" smtClean="0"/>
              <a:t>порнографии 2000 (вступил в силу – 2002) – 173 государства</a:t>
            </a:r>
          </a:p>
          <a:p>
            <a:pPr marL="712788" lvl="1" indent="-254000">
              <a:buFont typeface="Wingdings" charset="2"/>
              <a:buChar char="Ø"/>
            </a:pPr>
            <a:r>
              <a:rPr lang="ru-RU" dirty="0" smtClean="0"/>
              <a:t>Факультативный протокол, касающийся </a:t>
            </a:r>
            <a:r>
              <a:rPr lang="ru-RU" dirty="0"/>
              <a:t>участия детей в вооруженных </a:t>
            </a:r>
            <a:r>
              <a:rPr lang="ru-RU" dirty="0" smtClean="0"/>
              <a:t>конфликтах 2000 (вступила в силу – 2002)    – 166 государств</a:t>
            </a:r>
          </a:p>
          <a:p>
            <a:pPr marL="712788" lvl="1" indent="-254000">
              <a:buFont typeface="Wingdings" charset="2"/>
              <a:buChar char="Ø"/>
            </a:pPr>
            <a:r>
              <a:rPr lang="ru-RU" dirty="0" smtClean="0"/>
              <a:t>Факультативный протокол, </a:t>
            </a:r>
            <a:r>
              <a:rPr lang="ru-RU" dirty="0"/>
              <a:t>касающийся процедуры </a:t>
            </a:r>
            <a:r>
              <a:rPr lang="ru-RU" dirty="0" smtClean="0"/>
              <a:t>сообщений 2011 (вступил в силу – 2014) – 34 государства</a:t>
            </a:r>
            <a:endParaRPr lang="ru-RU" dirty="0"/>
          </a:p>
          <a:p>
            <a:pPr marL="712788" lvl="1" indent="-254000">
              <a:buFont typeface="Wingdings" charset="2"/>
              <a:buChar char="Ø"/>
            </a:pPr>
            <a:endParaRPr lang="ru-RU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2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0113" y="567418"/>
            <a:ext cx="7345362" cy="101658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Комитет ООН о правах ребенка</a:t>
            </a:r>
            <a:r>
              <a:rPr lang="en-US" sz="2400" b="1" dirty="0"/>
              <a:t/>
            </a:r>
            <a:br>
              <a:rPr lang="en-US" sz="2400" b="1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b="1" dirty="0" smtClean="0"/>
              <a:t>Статья</a:t>
            </a:r>
            <a:r>
              <a:rPr lang="en-US" b="1" dirty="0" smtClean="0"/>
              <a:t> 43</a:t>
            </a:r>
            <a:r>
              <a:rPr lang="ru-RU" b="1" dirty="0" smtClean="0"/>
              <a:t> (1, 2) Конвенции</a:t>
            </a:r>
            <a:endParaRPr lang="en-US" sz="1600" b="1" dirty="0"/>
          </a:p>
          <a:p>
            <a:pPr marL="546100" algn="just">
              <a:buFont typeface="Wingdings" charset="2"/>
              <a:buChar char="§"/>
            </a:pPr>
            <a:r>
              <a:rPr lang="ru-RU" dirty="0" smtClean="0"/>
              <a:t>	В целях рассмотрения прогресса, достигнутого государствами – участниками в выполнении обязательств, принятых в соответствии с настоящей Конвенцией, </a:t>
            </a:r>
            <a:r>
              <a:rPr lang="ru-RU" b="1" dirty="0" smtClean="0"/>
              <a:t>учреждается Комитет по правам ребенка,</a:t>
            </a:r>
            <a:r>
              <a:rPr lang="ru-RU" dirty="0" smtClean="0"/>
              <a:t> который выполняет функции, предусматриваемые ниже.</a:t>
            </a:r>
          </a:p>
          <a:p>
            <a:pPr marL="914400" indent="-711200" algn="just">
              <a:buFont typeface="Wingdings" charset="2"/>
              <a:buChar char="§"/>
            </a:pPr>
            <a:r>
              <a:rPr lang="ru-RU" dirty="0" smtClean="0"/>
              <a:t>Комитет </a:t>
            </a:r>
            <a:r>
              <a:rPr lang="ru-RU" dirty="0"/>
              <a:t>состоит из </a:t>
            </a:r>
            <a:r>
              <a:rPr lang="en-US" dirty="0" smtClean="0"/>
              <a:t>18 (10)</a:t>
            </a:r>
            <a:r>
              <a:rPr lang="ru-RU" dirty="0" smtClean="0"/>
              <a:t> экспертов</a:t>
            </a:r>
            <a:endParaRPr lang="en-US" sz="1400" dirty="0"/>
          </a:p>
          <a:p>
            <a:pPr marL="0" indent="0" algn="r">
              <a:buNone/>
            </a:pPr>
            <a:endParaRPr lang="ru-RU" sz="10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Olga A. Khazova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0113" y="567418"/>
            <a:ext cx="7345362" cy="101658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Члены Комитета ООН по правам ребенка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600" b="1" dirty="0" smtClean="0"/>
              <a:t>Статья 43 (2, 3) Конвенции</a:t>
            </a:r>
            <a:endParaRPr lang="en-US" sz="2600" dirty="0" smtClean="0"/>
          </a:p>
          <a:p>
            <a:pPr marL="625475" lvl="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ru-RU" dirty="0"/>
              <a:t>д</a:t>
            </a:r>
            <a:r>
              <a:rPr lang="ru-RU" dirty="0" smtClean="0"/>
              <a:t>олжны обладать высокими нравственными качествами и признанной компетенцией в области, охватываемой Конвенцией</a:t>
            </a:r>
          </a:p>
          <a:p>
            <a:pPr marL="625475" lvl="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ru-RU" dirty="0" smtClean="0"/>
              <a:t>Избираются государствами-участниками:</a:t>
            </a:r>
          </a:p>
          <a:p>
            <a:pPr marL="862013" lvl="1">
              <a:spcAft>
                <a:spcPts val="600"/>
              </a:spcAft>
              <a:buFont typeface="Wingdings" charset="2"/>
              <a:buChar char="Ø"/>
            </a:pPr>
            <a:r>
              <a:rPr lang="ru-RU" dirty="0" smtClean="0"/>
              <a:t>из числа своих граждан</a:t>
            </a:r>
          </a:p>
          <a:p>
            <a:pPr marL="862013" lvl="1">
              <a:spcAft>
                <a:spcPts val="600"/>
              </a:spcAft>
              <a:buFont typeface="Wingdings" charset="2"/>
              <a:buChar char="Ø"/>
            </a:pPr>
            <a:r>
              <a:rPr lang="ru-RU" dirty="0" smtClean="0"/>
              <a:t>тайным </a:t>
            </a:r>
            <a:r>
              <a:rPr lang="ru-RU" dirty="0"/>
              <a:t>голосованием из числа внесенных в список лиц, выдвинутых </a:t>
            </a:r>
            <a:r>
              <a:rPr lang="ru-RU" dirty="0" smtClean="0"/>
              <a:t>государствами–участниками</a:t>
            </a:r>
          </a:p>
          <a:p>
            <a:pPr marL="862013" lvl="1">
              <a:spcAft>
                <a:spcPts val="600"/>
              </a:spcAft>
              <a:buFont typeface="Wingdings" charset="2"/>
              <a:buChar char="Ø"/>
            </a:pPr>
            <a:r>
              <a:rPr lang="ru-RU" dirty="0"/>
              <a:t>к</a:t>
            </a:r>
            <a:r>
              <a:rPr lang="ru-RU" dirty="0" smtClean="0"/>
              <a:t>аждое государство-участник </a:t>
            </a:r>
            <a:r>
              <a:rPr lang="ru-RU" dirty="0"/>
              <a:t>может выдвинуть </a:t>
            </a:r>
            <a:r>
              <a:rPr lang="ru-RU" dirty="0" smtClean="0"/>
              <a:t>одного кандидата</a:t>
            </a:r>
          </a:p>
          <a:p>
            <a:pPr marL="1135062" lvl="3" indent="-285750">
              <a:spcAft>
                <a:spcPts val="600"/>
              </a:spcAft>
              <a:buFont typeface="Wingdings" charset="2"/>
              <a:buChar char="§"/>
            </a:pPr>
            <a:r>
              <a:rPr lang="ru-RU" dirty="0"/>
              <a:t>уделяется внимание справедливому географическому </a:t>
            </a:r>
            <a:r>
              <a:rPr lang="ru-RU" dirty="0" smtClean="0"/>
              <a:t>распределению и представительству главных правовых систем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0113" y="567418"/>
            <a:ext cx="7345362" cy="101658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Члены Комитета ООН по правам ребенка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b="1" dirty="0" smtClean="0"/>
              <a:t>Статья</a:t>
            </a:r>
            <a:r>
              <a:rPr lang="en-US" b="1" dirty="0" smtClean="0"/>
              <a:t> 43</a:t>
            </a:r>
            <a:r>
              <a:rPr lang="ru-RU" b="1" dirty="0" smtClean="0"/>
              <a:t> (5, 6) Конвенции</a:t>
            </a:r>
            <a:endParaRPr lang="en-US" b="1" dirty="0"/>
          </a:p>
          <a:p>
            <a:pPr lvl="0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ru-RU" dirty="0" smtClean="0"/>
              <a:t>избираются </a:t>
            </a:r>
            <a:r>
              <a:rPr lang="ru-RU" dirty="0"/>
              <a:t>на совещаниях </a:t>
            </a:r>
            <a:r>
              <a:rPr lang="ru-RU" dirty="0" smtClean="0"/>
              <a:t>государств-участников</a:t>
            </a:r>
            <a:r>
              <a:rPr lang="ru-RU" dirty="0"/>
              <a:t>, созываемых Генеральным секретарем в Центральных учреждениях Организации Объединенных </a:t>
            </a:r>
            <a:r>
              <a:rPr lang="ru-RU" dirty="0" smtClean="0"/>
              <a:t>Нацией</a:t>
            </a:r>
            <a:r>
              <a:rPr lang="en-US" dirty="0" smtClean="0"/>
              <a:t> </a:t>
            </a:r>
            <a:endParaRPr lang="en-US" dirty="0"/>
          </a:p>
          <a:p>
            <a:pPr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ru-RU" dirty="0" smtClean="0"/>
              <a:t>считаются избранными: кандидаты, получившие наибольшее </a:t>
            </a:r>
            <a:r>
              <a:rPr lang="ru-RU" dirty="0"/>
              <a:t>число голосов и абсолютное большинство голосов присутствующих и участвующих в голосовании представителей государств </a:t>
            </a:r>
            <a:r>
              <a:rPr lang="ru-RU" dirty="0" smtClean="0"/>
              <a:t>– участников</a:t>
            </a:r>
            <a:endParaRPr lang="ru-RU" dirty="0"/>
          </a:p>
          <a:p>
            <a:pPr lvl="0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ru-RU" dirty="0" smtClean="0"/>
              <a:t>избираются на 4-х летний срок </a:t>
            </a:r>
            <a:endParaRPr lang="en-US" dirty="0"/>
          </a:p>
          <a:p>
            <a:pPr lvl="0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ru-RU" dirty="0" smtClean="0"/>
              <a:t>могут быть переизбранными, если выдвинуты повторн</a:t>
            </a:r>
            <a:r>
              <a:rPr lang="ru-RU" dirty="0"/>
              <a:t>о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0113" y="567418"/>
            <a:ext cx="7345362" cy="1016589"/>
          </a:xfrm>
        </p:spPr>
        <p:txBody>
          <a:bodyPr>
            <a:normAutofit/>
          </a:bodyPr>
          <a:lstStyle/>
          <a:p>
            <a:r>
              <a:rPr lang="ru-RU" sz="2400" b="1" dirty="0"/>
              <a:t>Торжественное </a:t>
            </a:r>
            <a:r>
              <a:rPr lang="ru-RU" sz="2400" b="1" dirty="0" smtClean="0"/>
              <a:t>заявление члена Комитета по правам ребенка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r>
              <a:rPr lang="ru-RU" dirty="0" smtClean="0"/>
              <a:t>Члены Комитета выступают в личном качестве (ст. 43 Конвенции)</a:t>
            </a:r>
          </a:p>
          <a:p>
            <a:pPr>
              <a:buFont typeface="Wingdings" charset="2"/>
              <a:buChar char="§"/>
            </a:pPr>
            <a:r>
              <a:rPr lang="ru-RU" dirty="0" smtClean="0"/>
              <a:t>Правила Процедуры Комитета по правам ребенка. Правило 15:</a:t>
            </a:r>
          </a:p>
          <a:p>
            <a:pPr marL="0" indent="0">
              <a:buNone/>
            </a:pPr>
            <a:r>
              <a:rPr lang="ru-RU" dirty="0" smtClean="0"/>
              <a:t>	«Я торжественно заявляю, что буду исполнять свои обязанности и осуществлять свои полномочия в качестве члена Комитета по правам ребенка с достоинством, преданно, беспристрастно и добросовестно и соблюдать принципы независимости и беспристрастности договорных органов по правам человека, утвержденные Комитетом».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6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0113" y="567418"/>
            <a:ext cx="7345362" cy="101658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Комитет ООН по правам ребенка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9600" b="1" dirty="0" smtClean="0"/>
              <a:t>Статья</a:t>
            </a:r>
            <a:r>
              <a:rPr lang="en-US" sz="9600" b="1" dirty="0" smtClean="0"/>
              <a:t> </a:t>
            </a:r>
            <a:r>
              <a:rPr lang="en-US" sz="9600" b="1" dirty="0"/>
              <a:t>43 (8-10</a:t>
            </a:r>
            <a:r>
              <a:rPr lang="en-US" sz="9600" b="1" dirty="0" smtClean="0"/>
              <a:t>)</a:t>
            </a:r>
            <a:r>
              <a:rPr lang="ru-RU" sz="9600" b="1" dirty="0" smtClean="0"/>
              <a:t> Конвенции</a:t>
            </a:r>
            <a:endParaRPr lang="en-US" sz="9600" b="1" dirty="0" smtClean="0"/>
          </a:p>
          <a:p>
            <a:pPr marL="625475"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ru-RU" sz="9600" dirty="0" smtClean="0"/>
              <a:t>устанавливает свои собственные правила процедуры</a:t>
            </a:r>
            <a:endParaRPr lang="en-US" sz="9600" dirty="0"/>
          </a:p>
          <a:p>
            <a:pPr marL="625475"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ru-RU" sz="9600" dirty="0"/>
              <a:t>и</a:t>
            </a:r>
            <a:r>
              <a:rPr lang="ru-RU" sz="9600" dirty="0" smtClean="0"/>
              <a:t>збирает своих должностных лиц на 2-х летний срок</a:t>
            </a:r>
            <a:endParaRPr lang="en-US" sz="9600" dirty="0" smtClean="0"/>
          </a:p>
          <a:p>
            <a:pPr marL="625475"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ru-RU" sz="9600" dirty="0" smtClean="0"/>
              <a:t>проводит заседания в Центральных учреждениях ООН (обычно, в Женеве)</a:t>
            </a:r>
            <a:endParaRPr lang="en-US" sz="9600" dirty="0" smtClean="0"/>
          </a:p>
          <a:p>
            <a:pPr marL="1079500" lvl="0" indent="-36353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ru-RU" sz="8000" dirty="0" smtClean="0"/>
              <a:t>три раза в год: сессия – 3 недели и пред-сессия – 1 неделя</a:t>
            </a:r>
            <a:endParaRPr lang="ru-RU" sz="8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0113" y="567418"/>
            <a:ext cx="7345362" cy="101658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Заседания Комитета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ООН по правам ребенка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49363" lvl="0" indent="-709613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ru-RU" sz="2800" dirty="0" smtClean="0"/>
              <a:t>открытые для публики </a:t>
            </a:r>
            <a:r>
              <a:rPr lang="en-US" sz="2800" dirty="0" smtClean="0"/>
              <a:t>(</a:t>
            </a:r>
            <a:r>
              <a:rPr lang="ru-RU" sz="2800" dirty="0" smtClean="0"/>
              <a:t>транслируются в интернете в режиме реального времени</a:t>
            </a:r>
            <a:r>
              <a:rPr lang="en-US" sz="2800" dirty="0" smtClean="0"/>
              <a:t>)</a:t>
            </a:r>
            <a:endParaRPr lang="en-US" sz="2800" dirty="0"/>
          </a:p>
          <a:p>
            <a:pPr marL="1249363" lvl="0" indent="-709613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ru-RU" sz="2800" dirty="0" smtClean="0"/>
              <a:t>закрытые  </a:t>
            </a:r>
          </a:p>
          <a:p>
            <a:pPr marL="1249363" lvl="0" indent="-709613">
              <a:spcBef>
                <a:spcPts val="600"/>
              </a:spcBef>
              <a:spcAft>
                <a:spcPts val="600"/>
              </a:spcAft>
              <a:buFont typeface="Wingdings" charset="2"/>
              <a:buChar char="ü"/>
            </a:pPr>
            <a:r>
              <a:rPr lang="ru-RU" sz="2800" dirty="0" smtClean="0"/>
              <a:t>официальные языки:</a:t>
            </a:r>
          </a:p>
          <a:p>
            <a:pPr marL="1485900" lvl="1" indent="-520700">
              <a:spcAft>
                <a:spcPts val="600"/>
              </a:spcAft>
              <a:buFont typeface="Arial" charset="0"/>
              <a:buChar char="•"/>
            </a:pPr>
            <a:r>
              <a:rPr lang="ru-RU" dirty="0"/>
              <a:t>а</a:t>
            </a:r>
            <a:r>
              <a:rPr lang="ru-RU" dirty="0" smtClean="0"/>
              <a:t>нглийский арабский, испанский, китайский, русский и французский</a:t>
            </a:r>
          </a:p>
          <a:p>
            <a:pPr marL="1249363" lvl="0" indent="-709613">
              <a:spcBef>
                <a:spcPts val="600"/>
              </a:spcBef>
              <a:spcAft>
                <a:spcPts val="600"/>
              </a:spcAft>
              <a:buFont typeface="Wingdings" charset="2"/>
              <a:buChar char="ü"/>
            </a:pPr>
            <a:r>
              <a:rPr lang="ru-RU" sz="2800" dirty="0" smtClean="0"/>
              <a:t>рабочие языки:</a:t>
            </a:r>
          </a:p>
          <a:p>
            <a:pPr marL="1498600" lvl="3" indent="-533400">
              <a:spcAft>
                <a:spcPts val="600"/>
              </a:spcAft>
            </a:pPr>
            <a:r>
              <a:rPr lang="ru-RU" dirty="0"/>
              <a:t>а</a:t>
            </a:r>
            <a:r>
              <a:rPr lang="ru-RU" dirty="0" smtClean="0"/>
              <a:t>нглийский, испанский и французский</a:t>
            </a:r>
            <a:endParaRPr lang="en-US" dirty="0"/>
          </a:p>
          <a:p>
            <a:pPr marL="1249363" lvl="0" indent="-709613">
              <a:spcBef>
                <a:spcPts val="600"/>
              </a:spcBef>
              <a:spcAft>
                <a:spcPts val="600"/>
              </a:spcAft>
              <a:buFont typeface="Courier New"/>
              <a:buChar char="o"/>
            </a:pPr>
            <a:r>
              <a:rPr lang="ru-RU" sz="2800" dirty="0" smtClean="0"/>
              <a:t>пленарные и секционные (по Палатам)</a:t>
            </a:r>
            <a:endParaRPr lang="en-US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0113" y="536222"/>
            <a:ext cx="7345362" cy="91722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Наблюдение за выполнением Конвенции и ее Факультативных протоколов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2" y="1961444"/>
            <a:ext cx="7345363" cy="4247445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900" b="1" dirty="0" smtClean="0"/>
              <a:t>Основная функция Комитета – рассмотрение прогресса, достигнутого государствами-участниками в выполнении обязательств, принятых в соответствии с Конвенцией и ее Факультативными протоколами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900" b="1" dirty="0" smtClean="0"/>
              <a:t>Цикличный процесс отчетности</a:t>
            </a:r>
            <a:endParaRPr lang="en-US" sz="2900" dirty="0"/>
          </a:p>
          <a:p>
            <a:pPr marL="625475"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sz="2900" dirty="0" smtClean="0"/>
              <a:t>Подготовка национального доклада государства-участника и представление его в Комитет</a:t>
            </a:r>
            <a:r>
              <a:rPr lang="en-US" sz="2900" dirty="0" smtClean="0"/>
              <a:t> </a:t>
            </a:r>
            <a:endParaRPr lang="en-US" sz="2900" dirty="0"/>
          </a:p>
          <a:p>
            <a:pPr marL="625475"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sz="2900" dirty="0" smtClean="0"/>
              <a:t>Представление заключений / докладов ЮНИСЕФ, неправительственных организаций и др. («альтернативные доклады»)</a:t>
            </a:r>
            <a:endParaRPr lang="en-US" sz="2900" dirty="0" smtClean="0"/>
          </a:p>
          <a:p>
            <a:pPr marL="625475"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ru-RU" sz="2900" dirty="0" smtClean="0"/>
              <a:t>Пред-сессия – подготовка к диалогу</a:t>
            </a:r>
          </a:p>
          <a:p>
            <a:pPr marL="976313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ru-RU" sz="2600" dirty="0" smtClean="0"/>
              <a:t>Встречи с представителями ЮНИСЕФ, НПО и др.</a:t>
            </a:r>
          </a:p>
          <a:p>
            <a:pPr marL="976313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ru-RU" sz="2600" dirty="0" smtClean="0"/>
              <a:t>Встречи с детьми</a:t>
            </a:r>
            <a:endParaRPr lang="en-US" sz="2600" dirty="0" smtClean="0"/>
          </a:p>
          <a:p>
            <a:pPr>
              <a:buFont typeface="Wingdings" charset="2"/>
              <a:buChar char="§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A. Khazova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1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Столица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Столица.thmx</Template>
  <TotalTime>2415</TotalTime>
  <Words>878</Words>
  <Application>Microsoft Macintosh PowerPoint</Application>
  <PresentationFormat>On-screen Show (4:3)</PresentationFormat>
  <Paragraphs>153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Brush Script MT</vt:lpstr>
      <vt:lpstr>Calibri</vt:lpstr>
      <vt:lpstr>Calisto MT</vt:lpstr>
      <vt:lpstr>Courier New</vt:lpstr>
      <vt:lpstr>Wingdings</vt:lpstr>
      <vt:lpstr>Arial</vt:lpstr>
      <vt:lpstr>Столица</vt:lpstr>
      <vt:lpstr>V Летняя школа по правам человека  Уральский государственный юридический университет Екатеринбург, 26-30 июня 2017</vt:lpstr>
      <vt:lpstr>Конвенция ООН о правах ребенка 1989 года</vt:lpstr>
      <vt:lpstr>Комитет ООН о правах ребенка </vt:lpstr>
      <vt:lpstr>Члены Комитета ООН по правам ребенка </vt:lpstr>
      <vt:lpstr>Члены Комитета ООН по правам ребенка  </vt:lpstr>
      <vt:lpstr>Торжественное заявление члена Комитета по правам ребенка</vt:lpstr>
      <vt:lpstr>Комитет ООН по правам ребенка </vt:lpstr>
      <vt:lpstr>Заседания Комитета ООН по правам ребенка  </vt:lpstr>
      <vt:lpstr>Наблюдение за выполнением Конвенции и ее Факультативных протоколов</vt:lpstr>
      <vt:lpstr>Наблюдение за выполнением Конвенции и ее Факультативных протоколов</vt:lpstr>
      <vt:lpstr>Наблюдение за выполнением Конвенции и ее Факультативных протоколов</vt:lpstr>
      <vt:lpstr>Организация диалога с государством-участником</vt:lpstr>
      <vt:lpstr>Организация диалога в государством-участником</vt:lpstr>
      <vt:lpstr>Наблюдение за выполнением Конвенции и ее Факультативных протоколов</vt:lpstr>
      <vt:lpstr>Другие виды деятельности Комитета ООН по правам ребенка</vt:lpstr>
      <vt:lpstr>Факультативный протокол, касающийся процедуры сообщений 2011 года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 Khazova </dc:creator>
  <cp:lastModifiedBy>Olga Khazova</cp:lastModifiedBy>
  <cp:revision>135</cp:revision>
  <dcterms:created xsi:type="dcterms:W3CDTF">2015-05-19T18:37:03Z</dcterms:created>
  <dcterms:modified xsi:type="dcterms:W3CDTF">2017-06-26T07:26:52Z</dcterms:modified>
</cp:coreProperties>
</file>