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7"/>
  </p:normalViewPr>
  <p:slideViewPr>
    <p:cSldViewPr snapToGrid="0" snapToObjects="1">
      <p:cViewPr varScale="1">
        <p:scale>
          <a:sx n="45" d="100"/>
          <a:sy n="45" d="100"/>
        </p:scale>
        <p:origin x="23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Механизм Комитета по правам инвалидов (ООН) в деле защиты прав человека"/>
          <p:cNvSpPr txBox="1">
            <a:spLocks noGrp="1"/>
          </p:cNvSpPr>
          <p:nvPr>
            <p:ph type="ctrTitle"/>
          </p:nvPr>
        </p:nvSpPr>
        <p:spPr>
          <a:xfrm>
            <a:off x="4833937" y="2303859"/>
            <a:ext cx="14716126" cy="6184833"/>
          </a:xfrm>
          <a:prstGeom prst="rect">
            <a:avLst/>
          </a:prstGeom>
        </p:spPr>
        <p:txBody>
          <a:bodyPr/>
          <a:lstStyle>
            <a:lvl1pPr defTabSz="714732">
              <a:defRPr sz="9744"/>
            </a:lvl1pPr>
          </a:lstStyle>
          <a:p>
            <a:r>
              <a:t>Механизм Комитета по правам инвалидов (ООН) в деле защиты прав человека </a:t>
            </a:r>
          </a:p>
        </p:txBody>
      </p:sp>
      <p:sp>
        <p:nvSpPr>
          <p:cNvPr id="120" name="Лихачёв Максим…"/>
          <p:cNvSpPr txBox="1">
            <a:spLocks noGrp="1"/>
          </p:cNvSpPr>
          <p:nvPr>
            <p:ph type="subTitle" sz="quarter" idx="1"/>
          </p:nvPr>
        </p:nvSpPr>
        <p:spPr>
          <a:xfrm>
            <a:off x="9120187" y="9495234"/>
            <a:ext cx="14716126" cy="1589485"/>
          </a:xfrm>
          <a:prstGeom prst="rect">
            <a:avLst/>
          </a:prstGeom>
        </p:spPr>
        <p:txBody>
          <a:bodyPr/>
          <a:lstStyle/>
          <a:p>
            <a:pPr algn="r" defTabSz="533995">
              <a:defRPr sz="3380" i="1"/>
            </a:pPr>
            <a:r>
              <a:t>Лихачёв Максим</a:t>
            </a:r>
          </a:p>
          <a:p>
            <a:pPr algn="r" defTabSz="533995">
              <a:defRPr sz="3380" i="1"/>
            </a:pPr>
            <a:r>
              <a:t>к.ю.н., доцент кафедры международного и европейского права УрГЮУ</a:t>
            </a:r>
          </a:p>
        </p:txBody>
      </p:sp>
      <p:pic>
        <p:nvPicPr>
          <p:cNvPr id="12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Эффект:…"/>
          <p:cNvSpPr txBox="1">
            <a:spLocks noGrp="1"/>
          </p:cNvSpPr>
          <p:nvPr>
            <p:ph type="subTitle" sz="half" idx="1"/>
          </p:nvPr>
        </p:nvSpPr>
        <p:spPr>
          <a:xfrm>
            <a:off x="1143000" y="3809593"/>
            <a:ext cx="21223449" cy="4531539"/>
          </a:xfrm>
          <a:prstGeom prst="rect">
            <a:avLst/>
          </a:prstGeom>
          <a:ln>
            <a:solidFill>
              <a:schemeClr val="accent6">
                <a:satOff val="18029"/>
                <a:lumOff val="12067"/>
              </a:schemeClr>
            </a:solidFill>
          </a:ln>
        </p:spPr>
        <p:txBody>
          <a:bodyPr/>
          <a:lstStyle/>
          <a:p>
            <a:pPr>
              <a:defRPr b="1"/>
            </a:pPr>
            <a:r>
              <a:t>Эффект:</a:t>
            </a:r>
          </a:p>
          <a:p>
            <a:r>
              <a:t>- индивидуальные предложения и рекомендации, которые государство не может игнорировать</a:t>
            </a:r>
          </a:p>
          <a:p>
            <a:r>
              <a:t>- расследование в случае «серьезного и систематического нарушения прав»</a:t>
            </a:r>
          </a:p>
        </p:txBody>
      </p:sp>
      <p:pic>
        <p:nvPicPr>
          <p:cNvPr id="15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К вопросу о специализации членов Комитета"/>
          <p:cNvSpPr txBox="1"/>
          <p:nvPr/>
        </p:nvSpPr>
        <p:spPr>
          <a:xfrm>
            <a:off x="1952625" y="641517"/>
            <a:ext cx="12892863" cy="812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spcBef>
                <a:spcPts val="5900"/>
              </a:spcBef>
              <a:defRPr sz="4400"/>
            </a:lvl1pPr>
          </a:lstStyle>
          <a:p>
            <a:r>
              <a:t>К вопросу о специализации членов Комитета</a:t>
            </a:r>
          </a:p>
        </p:txBody>
      </p:sp>
      <p:sp>
        <p:nvSpPr>
          <p:cNvPr id="159" name="Члены Комитета выступают в личном качестве и обладают высокими моральными качествами и признанной компетентностью и опытом в области, охватываемой настоящей Конвенцией (п. 3 ст. 34 Конвенции)"/>
          <p:cNvSpPr txBox="1"/>
          <p:nvPr/>
        </p:nvSpPr>
        <p:spPr>
          <a:xfrm>
            <a:off x="452437" y="1677873"/>
            <a:ext cx="22610388" cy="2121129"/>
          </a:xfrm>
          <a:prstGeom prst="rect">
            <a:avLst/>
          </a:prstGeom>
          <a:ln w="12700">
            <a:solidFill>
              <a:schemeClr val="accent6">
                <a:satOff val="18029"/>
                <a:lumOff val="12067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spcBef>
                <a:spcPts val="5900"/>
              </a:spcBef>
              <a:defRPr sz="4400" b="0"/>
            </a:lvl1pPr>
          </a:lstStyle>
          <a:p>
            <a:r>
              <a:t>Члены Комитета выступают в личном качестве и обладают высокими моральными качествами и признанной компетентностью и опытом в области, охватываемой настоящей Конвенцией (п. 3 ст. 34 Конвенции)</a:t>
            </a:r>
          </a:p>
        </p:txBody>
      </p:sp>
      <p:sp>
        <p:nvSpPr>
          <p:cNvPr id="160" name="Валерий Никитич Рухледев…"/>
          <p:cNvSpPr txBox="1"/>
          <p:nvPr/>
        </p:nvSpPr>
        <p:spPr>
          <a:xfrm>
            <a:off x="530763" y="4641819"/>
            <a:ext cx="22453738" cy="7552866"/>
          </a:xfrm>
          <a:prstGeom prst="rect">
            <a:avLst/>
          </a:prstGeom>
          <a:ln w="12700">
            <a:solidFill>
              <a:srgbClr val="0433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lnSpc>
                <a:spcPct val="110000"/>
              </a:lnSpc>
              <a:spcBef>
                <a:spcPts val="2300"/>
              </a:spcBef>
              <a:defRPr sz="3600" b="0" i="1"/>
            </a:pPr>
            <a:r>
              <a:t>Валерий Никитич Рухледев</a:t>
            </a:r>
          </a:p>
          <a:p>
            <a:pPr algn="l">
              <a:lnSpc>
                <a:spcPct val="110000"/>
              </a:lnSpc>
              <a:spcBef>
                <a:spcPts val="2300"/>
              </a:spcBef>
              <a:defRPr sz="3600" b="0"/>
            </a:pPr>
            <a:r>
              <a:t>Образование – высшее (Одесский педагогический институт им. Ушинского)</a:t>
            </a:r>
            <a:r>
              <a:rPr>
                <a:latin typeface="Arial"/>
                <a:ea typeface="Arial"/>
                <a:cs typeface="Arial"/>
                <a:sym typeface="Arial"/>
              </a:rPr>
              <a:t>, </a:t>
            </a:r>
            <a:r>
              <a:t>кандидат философских наук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500062" indent="-500062" algn="l">
              <a:lnSpc>
                <a:spcPct val="110000"/>
              </a:lnSpc>
              <a:spcBef>
                <a:spcPts val="2300"/>
              </a:spcBef>
              <a:buSzPct val="145000"/>
              <a:buChar char="-"/>
              <a:defRPr sz="3600" b="0"/>
            </a:pPr>
            <a:r>
              <a:t> с  2003  г</a:t>
            </a:r>
            <a:r>
              <a:rPr>
                <a:latin typeface="Arial"/>
                <a:ea typeface="Arial"/>
                <a:cs typeface="Arial"/>
                <a:sym typeface="Arial"/>
              </a:rPr>
              <a:t>. </a:t>
            </a:r>
            <a:r>
              <a:t>избран Президентом ВОГ; </a:t>
            </a:r>
          </a:p>
          <a:p>
            <a:pPr marL="500062" indent="-500062" algn="l">
              <a:lnSpc>
                <a:spcPct val="110000"/>
              </a:lnSpc>
              <a:spcBef>
                <a:spcPts val="2300"/>
              </a:spcBef>
              <a:buSzPct val="145000"/>
              <a:buChar char="-"/>
              <a:defRPr sz="3600" b="0"/>
            </a:pPr>
            <a:r>
              <a:t>с 2004 г</a:t>
            </a:r>
            <a:r>
              <a:rPr>
                <a:latin typeface="Arial"/>
                <a:ea typeface="Arial"/>
                <a:cs typeface="Arial"/>
                <a:sym typeface="Arial"/>
              </a:rPr>
              <a:t>. – </a:t>
            </a:r>
            <a:r>
              <a:t>член Совета по делам инвалидов при Председателе Совета Федерации Федерального Собрания Российской Федерации и различных межведомственных и общественных  комиссий по вопросам социальной защиты населения;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>
              <a:lnSpc>
                <a:spcPct val="110000"/>
              </a:lnSpc>
              <a:spcBef>
                <a:spcPts val="2300"/>
              </a:spcBef>
              <a:defRPr sz="3600" b="0"/>
            </a:pPr>
            <a:r>
              <a:t>- с 2005 г. в составе делегации Российской Федерации принимал участие в работе </a:t>
            </a:r>
            <a:r>
              <a:rPr>
                <a:latin typeface="Arial"/>
                <a:ea typeface="Arial"/>
                <a:cs typeface="Arial"/>
                <a:sym typeface="Arial"/>
              </a:rPr>
              <a:t>VI, VII</a:t>
            </a:r>
            <a:r>
              <a:t> и</a:t>
            </a:r>
            <a:r>
              <a:rPr>
                <a:latin typeface="Arial"/>
                <a:ea typeface="Arial"/>
                <a:cs typeface="Arial"/>
                <a:sym typeface="Arial"/>
              </a:rPr>
              <a:t> VIII </a:t>
            </a:r>
            <a:r>
              <a:t> сессий Специального Комитета ООН по разработке проекта Конвенции о правах инвалидов;</a:t>
            </a:r>
          </a:p>
          <a:p>
            <a:pPr algn="l">
              <a:lnSpc>
                <a:spcPct val="110000"/>
              </a:lnSpc>
              <a:spcBef>
                <a:spcPts val="2300"/>
              </a:spcBef>
              <a:defRPr sz="3600" b="0"/>
            </a:pPr>
            <a:r>
              <a:t>- с 200</a:t>
            </a:r>
            <a:r>
              <a:rPr>
                <a:latin typeface="Arial"/>
                <a:ea typeface="Arial"/>
                <a:cs typeface="Arial"/>
                <a:sym typeface="Arial"/>
              </a:rPr>
              <a:t>9</a:t>
            </a:r>
            <a:r>
              <a:t> г. – член Совета при Президенте Российской Федерации по делам инвалидов.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Текущие дела:…"/>
          <p:cNvSpPr txBox="1">
            <a:spLocks noGrp="1"/>
          </p:cNvSpPr>
          <p:nvPr>
            <p:ph type="subTitle" idx="1"/>
          </p:nvPr>
        </p:nvSpPr>
        <p:spPr>
          <a:xfrm>
            <a:off x="1071562" y="1494234"/>
            <a:ext cx="21188940" cy="11148716"/>
          </a:xfrm>
          <a:prstGeom prst="rect">
            <a:avLst/>
          </a:prstGeom>
        </p:spPr>
        <p:txBody>
          <a:bodyPr/>
          <a:lstStyle/>
          <a:p>
            <a:pPr>
              <a:defRPr sz="9600" b="1"/>
            </a:pPr>
            <a:r>
              <a:t>Текущие дела:</a:t>
            </a:r>
          </a:p>
          <a:p>
            <a:pPr algn="l">
              <a:defRPr sz="7200"/>
            </a:pPr>
            <a:r>
              <a:t>- против Австралии (7);</a:t>
            </a:r>
          </a:p>
          <a:p>
            <a:pPr algn="l">
              <a:defRPr sz="7200"/>
            </a:pPr>
            <a:r>
              <a:t>- против Австрии, Бразилии, Дании, Эквадора, Германии, Мексики, Литвы, Саудовской Аравии, Швеции, </a:t>
            </a:r>
          </a:p>
          <a:p>
            <a:pPr algn="l">
              <a:defRPr sz="7200"/>
            </a:pPr>
            <a:r>
              <a:t>Соединенного Королевства (1);</a:t>
            </a:r>
          </a:p>
          <a:p>
            <a:pPr algn="l">
              <a:defRPr sz="7200"/>
            </a:pPr>
            <a:r>
              <a:t>- против Испании (2);</a:t>
            </a:r>
          </a:p>
          <a:p>
            <a:pPr algn="l">
              <a:defRPr sz="7200"/>
            </a:pPr>
            <a:r>
              <a:t>- против Танзании (3).</a:t>
            </a:r>
          </a:p>
        </p:txBody>
      </p:sp>
      <p:pic>
        <p:nvPicPr>
          <p:cNvPr id="16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Методы работы Комитета:…"/>
          <p:cNvSpPr txBox="1">
            <a:spLocks noGrp="1"/>
          </p:cNvSpPr>
          <p:nvPr>
            <p:ph type="subTitle" idx="1"/>
          </p:nvPr>
        </p:nvSpPr>
        <p:spPr>
          <a:xfrm>
            <a:off x="936407" y="1065609"/>
            <a:ext cx="22511186" cy="11019049"/>
          </a:xfrm>
          <a:prstGeom prst="rect">
            <a:avLst/>
          </a:prstGeom>
        </p:spPr>
        <p:txBody>
          <a:bodyPr/>
          <a:lstStyle/>
          <a:p>
            <a:pPr>
              <a:defRPr sz="6400" b="1"/>
            </a:pPr>
            <a:r>
              <a:rPr dirty="0"/>
              <a:t>Методы работы Комитета:</a:t>
            </a:r>
          </a:p>
          <a:p>
            <a:pPr algn="just">
              <a:defRPr sz="5600"/>
            </a:pPr>
            <a:r>
              <a:rPr dirty="0"/>
              <a:t>- рассмотрение докладов государств-участников</a:t>
            </a:r>
          </a:p>
          <a:p>
            <a:pPr algn="just">
              <a:defRPr sz="5600"/>
            </a:pPr>
            <a:r>
              <a:rPr dirty="0"/>
              <a:t>- подготовка вопросного листа и  заключительных замечаний</a:t>
            </a:r>
          </a:p>
          <a:p>
            <a:pPr algn="just">
              <a:defRPr sz="5600"/>
            </a:pPr>
            <a:r>
              <a:rPr dirty="0"/>
              <a:t>- последующая деятельность в связи с заключительными замечаниями</a:t>
            </a:r>
          </a:p>
          <a:p>
            <a:pPr algn="just">
              <a:defRPr sz="5600"/>
            </a:pPr>
            <a:r>
              <a:rPr dirty="0"/>
              <a:t>- процедура раннего предупреждения и незамедлительных действий</a:t>
            </a:r>
          </a:p>
          <a:p>
            <a:pPr algn="just">
              <a:defRPr sz="5600"/>
            </a:pPr>
            <a:r>
              <a:rPr dirty="0"/>
              <a:t>- взаимодействие со структурами ООН</a:t>
            </a:r>
          </a:p>
          <a:p>
            <a:pPr algn="just">
              <a:defRPr sz="5600"/>
            </a:pPr>
            <a:r>
              <a:rPr dirty="0"/>
              <a:t>- сотрудничество с гражданским сектором</a:t>
            </a:r>
          </a:p>
          <a:p>
            <a:pPr algn="just">
              <a:defRPr sz="5600"/>
            </a:pPr>
            <a:r>
              <a:rPr dirty="0"/>
              <a:t>- формулирование общих комментариев</a:t>
            </a:r>
          </a:p>
          <a:p>
            <a:pPr algn="just">
              <a:defRPr sz="5600"/>
            </a:pPr>
            <a:r>
              <a:rPr dirty="0"/>
              <a:t>- индивидуальные и групповые сообщения</a:t>
            </a:r>
          </a:p>
          <a:p>
            <a:pPr algn="just">
              <a:defRPr sz="5600"/>
            </a:pPr>
            <a:r>
              <a:rPr dirty="0"/>
              <a:t>- поездки в государства-участники</a:t>
            </a:r>
          </a:p>
        </p:txBody>
      </p:sp>
      <p:pic>
        <p:nvPicPr>
          <p:cNvPr id="166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Россия представила доклад в 2014 г., отчитавшись о первых мерах по реализации Конвенции и обозначив ключевые текущие проблемы-вызовы в этой области"/>
          <p:cNvSpPr txBox="1">
            <a:spLocks noGrp="1"/>
          </p:cNvSpPr>
          <p:nvPr>
            <p:ph type="subTitle" sz="quarter" idx="1"/>
          </p:nvPr>
        </p:nvSpPr>
        <p:spPr>
          <a:xfrm>
            <a:off x="619125" y="565546"/>
            <a:ext cx="20279786" cy="2490547"/>
          </a:xfrm>
          <a:prstGeom prst="rect">
            <a:avLst/>
          </a:prstGeom>
          <a:ln>
            <a:solidFill>
              <a:schemeClr val="accent4">
                <a:hueOff val="366961"/>
                <a:satOff val="4172"/>
                <a:lumOff val="11129"/>
              </a:schemeClr>
            </a:solidFill>
          </a:ln>
        </p:spPr>
        <p:txBody>
          <a:bodyPr>
            <a:normAutofit lnSpcReduction="10000"/>
          </a:bodyPr>
          <a:lstStyle>
            <a:lvl1pPr defTabSz="813315">
              <a:defRPr sz="5148"/>
            </a:lvl1pPr>
          </a:lstStyle>
          <a:p>
            <a:r>
              <a:t>Россия представила доклад в 2014 г., отчитавшись о первых мерах по реализации Конвенции и обозначив ключевые текущие проблемы-вызовы в этой области</a:t>
            </a:r>
          </a:p>
        </p:txBody>
      </p:sp>
      <p:pic>
        <p:nvPicPr>
          <p:cNvPr id="16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создание реально функционирующей безбарьерной среды;…"/>
          <p:cNvSpPr txBox="1"/>
          <p:nvPr/>
        </p:nvSpPr>
        <p:spPr>
          <a:xfrm>
            <a:off x="1011568" y="3967559"/>
            <a:ext cx="21923775" cy="7750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создание реально функционирующей безбарьерной среды;</a:t>
            </a:r>
          </a:p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ликвидация любых форм дискриминации в отношении инвалидов;</a:t>
            </a:r>
          </a:p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проблемы претворения стандартов разумного приспособления и универсального дизайна</a:t>
            </a:r>
          </a:p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эффективность государственного и общественного мониторинга в области</a:t>
            </a:r>
          </a:p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повышение эффективности институтов гражданского общества и неправительственного сектора в области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Пересмотренные руководящие указания по представлению сообщений Комитету по правам инвалидов в соответствии с Факультативным протоколом к Конвенции, принятые Комитетом по правам инвалидов (апрель 2011 г.)…"/>
          <p:cNvSpPr txBox="1">
            <a:spLocks noGrp="1"/>
          </p:cNvSpPr>
          <p:nvPr>
            <p:ph type="subTitle" idx="1"/>
          </p:nvPr>
        </p:nvSpPr>
        <p:spPr>
          <a:xfrm>
            <a:off x="611683" y="274494"/>
            <a:ext cx="20097565" cy="11228060"/>
          </a:xfrm>
          <a:prstGeom prst="rect">
            <a:avLst/>
          </a:prstGeom>
        </p:spPr>
        <p:txBody>
          <a:bodyPr/>
          <a:lstStyle/>
          <a:p>
            <a:pPr algn="l" defTabSz="484703">
              <a:spcBef>
                <a:spcPts val="3400"/>
              </a:spcBef>
              <a:defRPr sz="2596" b="1"/>
            </a:pPr>
            <a:r>
              <a:t>Пересмотренные руководящие указания по представлению сообщений Комитету по правам инвалидов в соответствии с Факультативным протоколом к Конвенции, принятые Комитетом по правам инвалидов (апрель 2011 г.)</a:t>
            </a:r>
            <a:endParaRPr sz="708"/>
          </a:p>
          <a:p>
            <a:pPr algn="l" defTabSz="484703">
              <a:spcBef>
                <a:spcPts val="3400"/>
              </a:spcBef>
              <a:defRPr sz="2596"/>
            </a:pPr>
            <a:r>
              <a:t>Информация об авторе (авторах) сообщения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Информация о предполагаемой жертве 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Информация о соответствующем государстве</a:t>
            </a:r>
            <a:r>
              <a:rPr b="1"/>
              <a:t>-</a:t>
            </a:r>
            <a:r>
              <a:t>участнике Название государства-участника 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Предмет сообщения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Характер предполагаемого нарушения: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•	описание предполагаемого нарушения 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•	информация о виновниках предполагаемого нарушения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•	нарушенные положения Конвенции 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Меры</a:t>
            </a:r>
            <a:r>
              <a:rPr b="1"/>
              <a:t>, </a:t>
            </a:r>
            <a:r>
              <a:t>принятые для исчерпания внутренних средств правовой защиты 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Другие международные процедуры 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Конкретные просьбы (средства защиты) </a:t>
            </a:r>
          </a:p>
          <a:p>
            <a:pPr algn="l" defTabSz="484703">
              <a:spcBef>
                <a:spcPts val="3400"/>
              </a:spcBef>
              <a:defRPr sz="2596"/>
            </a:pPr>
            <a:r>
              <a:t>Дата, место и подпись</a:t>
            </a:r>
          </a:p>
        </p:txBody>
      </p:sp>
      <p:pic>
        <p:nvPicPr>
          <p:cNvPr id="17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Рабочими языками секретариата являются английский, испанский, русский и французский. Любое сообщение должно представляться на одном из этих языков"/>
          <p:cNvSpPr txBox="1"/>
          <p:nvPr/>
        </p:nvSpPr>
        <p:spPr>
          <a:xfrm>
            <a:off x="667323" y="11620996"/>
            <a:ext cx="21430103" cy="883642"/>
          </a:xfrm>
          <a:prstGeom prst="rect">
            <a:avLst/>
          </a:prstGeom>
          <a:ln w="12700">
            <a:solidFill>
              <a:srgbClr val="FF2F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spcBef>
                <a:spcPts val="5900"/>
              </a:spcBef>
              <a:defRPr sz="2400" b="0" i="1"/>
            </a:lvl1pPr>
          </a:lstStyle>
          <a:p>
            <a:r>
              <a:t>Рабочими языками секретариата являются английский, испанский, русский и французский. Любое сообщение должно представляться на одном из этих языков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Текстовый блок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ts val="3000"/>
              </a:lnSpc>
              <a:spcBef>
                <a:spcPts val="1200"/>
              </a:spcBef>
              <a:defRPr sz="1333">
                <a:latin typeface="Times"/>
                <a:ea typeface="Times"/>
                <a:cs typeface="Times"/>
                <a:sym typeface="Times"/>
              </a:defRPr>
            </a:pPr>
            <a:endParaRPr sz="1200" dirty="0"/>
          </a:p>
        </p:txBody>
      </p:sp>
      <p:pic>
        <p:nvPicPr>
          <p:cNvPr id="17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СПАСИБО ЗА ВНИМАНИЕ!"/>
          <p:cNvSpPr txBox="1"/>
          <p:nvPr/>
        </p:nvSpPr>
        <p:spPr>
          <a:xfrm>
            <a:off x="8536495" y="6464185"/>
            <a:ext cx="7311010" cy="787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spcBef>
                <a:spcPts val="5900"/>
              </a:spcBef>
              <a:defRPr sz="4400" b="0"/>
            </a:lvl1pPr>
          </a:lstStyle>
          <a:p>
            <a:r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Комитет против расовой дискриминации (1965)…"/>
          <p:cNvSpPr txBox="1">
            <a:spLocks noGrp="1"/>
          </p:cNvSpPr>
          <p:nvPr>
            <p:ph type="ctrTitle"/>
          </p:nvPr>
        </p:nvSpPr>
        <p:spPr>
          <a:xfrm>
            <a:off x="660517" y="1955601"/>
            <a:ext cx="22539091" cy="10342254"/>
          </a:xfrm>
          <a:prstGeom prst="rect">
            <a:avLst/>
          </a:prstGeom>
        </p:spPr>
        <p:txBody>
          <a:bodyPr/>
          <a:lstStyle/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против расовой дискриминации (1965)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по правам человека (1966)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против дискриминации в отношении женщин (1979)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по против пыток (1984)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по экономическим, социальным и культурным правам (1985)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по правам ребенка (1989)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по правам трудящихся-мигрантов и членов их семей (1990)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по правам инвалидов (2006)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Комитет против насильственных исчезновений (2006)</a:t>
            </a:r>
          </a:p>
          <a:p>
            <a:pPr algn="l" defTabSz="624363">
              <a:spcBef>
                <a:spcPts val="4400"/>
              </a:spcBef>
              <a:defRPr sz="3343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Подкомитет по предупреждению пыток (2007)</a:t>
            </a:r>
          </a:p>
        </p:txBody>
      </p:sp>
      <p:pic>
        <p:nvPicPr>
          <p:cNvPr id="124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Система  договорных правозащитных органов ООН"/>
          <p:cNvSpPr txBox="1"/>
          <p:nvPr/>
        </p:nvSpPr>
        <p:spPr>
          <a:xfrm>
            <a:off x="1107808" y="640666"/>
            <a:ext cx="15977135" cy="86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4800"/>
            </a:lvl1pPr>
          </a:lstStyle>
          <a:p>
            <a:r>
              <a:t>Система  договорных правозащитных органов ООН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Комитет по правам инвалидов"/>
          <p:cNvSpPr txBox="1">
            <a:spLocks noGrp="1"/>
          </p:cNvSpPr>
          <p:nvPr>
            <p:ph type="ctrTitle"/>
          </p:nvPr>
        </p:nvSpPr>
        <p:spPr>
          <a:xfrm>
            <a:off x="1121698" y="726746"/>
            <a:ext cx="21803601" cy="2077176"/>
          </a:xfrm>
          <a:prstGeom prst="rect">
            <a:avLst/>
          </a:prstGeom>
        </p:spPr>
        <p:txBody>
          <a:bodyPr/>
          <a:lstStyle/>
          <a:p>
            <a:r>
              <a:t>Комитет по правам инвалидов</a:t>
            </a:r>
          </a:p>
        </p:txBody>
      </p:sp>
      <p:sp>
        <p:nvSpPr>
          <p:cNvPr id="128" name="- ст. 34 Конвенции о правах инвалидов 2006 г.…"/>
          <p:cNvSpPr txBox="1">
            <a:spLocks noGrp="1"/>
          </p:cNvSpPr>
          <p:nvPr>
            <p:ph type="subTitle" sz="quarter" idx="1"/>
          </p:nvPr>
        </p:nvSpPr>
        <p:spPr>
          <a:xfrm>
            <a:off x="1329174" y="3446859"/>
            <a:ext cx="16447834" cy="1913372"/>
          </a:xfrm>
          <a:prstGeom prst="rect">
            <a:avLst/>
          </a:prstGeom>
          <a:ln>
            <a:solidFill>
              <a:schemeClr val="accent1">
                <a:lumOff val="16847"/>
              </a:schemeClr>
            </a:solidFill>
          </a:ln>
        </p:spPr>
        <p:txBody>
          <a:bodyPr/>
          <a:lstStyle/>
          <a:p>
            <a:pPr algn="l"/>
            <a:r>
              <a:t>- ст. 34 Конвенции о правах инвалидов 2006 г.</a:t>
            </a:r>
          </a:p>
          <a:p>
            <a:pPr algn="l"/>
            <a:r>
              <a:t>- Факультативный протокол к Конвенции 2006 г.</a:t>
            </a:r>
          </a:p>
        </p:txBody>
      </p:sp>
      <p:pic>
        <p:nvPicPr>
          <p:cNvPr id="12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18 экспертов из числа граждан государств-участников,…"/>
          <p:cNvSpPr txBox="1"/>
          <p:nvPr/>
        </p:nvSpPr>
        <p:spPr>
          <a:xfrm>
            <a:off x="1304037" y="5902843"/>
            <a:ext cx="20196860" cy="3621317"/>
          </a:xfrm>
          <a:prstGeom prst="rect">
            <a:avLst/>
          </a:prstGeom>
          <a:ln w="12700">
            <a:solidFill>
              <a:schemeClr val="accent6">
                <a:satOff val="18029"/>
                <a:lumOff val="12067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18 экспертов из числа граждан государств-участников, </a:t>
            </a:r>
          </a:p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избираемых на Конференции государств-участников</a:t>
            </a:r>
          </a:p>
          <a:p>
            <a:pPr marL="611187" indent="-611187" algn="l">
              <a:spcBef>
                <a:spcPts val="5900"/>
              </a:spcBef>
              <a:buSzPct val="145000"/>
              <a:buChar char="-"/>
              <a:defRPr sz="4400" b="0"/>
            </a:pPr>
            <a:r>
              <a:rPr dirty="0"/>
              <a:t>сроком на 4 года с правом разового переизбрания</a:t>
            </a:r>
          </a:p>
        </p:txBody>
      </p:sp>
      <p:sp>
        <p:nvSpPr>
          <p:cNvPr id="131" name="Член Комитета от РФ - Валерий Никитич Рухледев (декабрь, 2020 г.)"/>
          <p:cNvSpPr txBox="1"/>
          <p:nvPr/>
        </p:nvSpPr>
        <p:spPr>
          <a:xfrm>
            <a:off x="1281429" y="10291648"/>
            <a:ext cx="18357216" cy="800329"/>
          </a:xfrm>
          <a:prstGeom prst="rect">
            <a:avLst/>
          </a:prstGeom>
          <a:ln w="12700">
            <a:solidFill>
              <a:schemeClr val="accent3">
                <a:hueOff val="-274225"/>
                <a:satOff val="26768"/>
                <a:lumOff val="11368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spcBef>
                <a:spcPts val="5900"/>
              </a:spcBef>
              <a:defRPr sz="4400" b="0"/>
            </a:lvl1pPr>
          </a:lstStyle>
          <a:p>
            <a:r>
              <a:rPr dirty="0"/>
              <a:t>Член Комитета от РФ - Валерий Никитич Рухледев (декабрь, 2020 г.)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1" animBg="1" advAuto="0"/>
      <p:bldP spid="130" grpId="2" animBg="1" advAuto="0"/>
      <p:bldP spid="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287" y="470712"/>
            <a:ext cx="23851782" cy="115972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- рассмотрение докладов государств-участников…"/>
          <p:cNvSpPr txBox="1">
            <a:spLocks noGrp="1"/>
          </p:cNvSpPr>
          <p:nvPr>
            <p:ph type="ctrTitle"/>
          </p:nvPr>
        </p:nvSpPr>
        <p:spPr>
          <a:xfrm>
            <a:off x="1476375" y="4230253"/>
            <a:ext cx="17921511" cy="5971822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5900"/>
              </a:spcBef>
              <a:defRPr sz="6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- рассмотрение докладов государств-участников</a:t>
            </a:r>
          </a:p>
          <a:p>
            <a:pPr algn="l">
              <a:spcBef>
                <a:spcPts val="5900"/>
              </a:spcBef>
              <a:defRPr sz="6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- рассмотрение сообщений от жертв нарушений от индивидуальных заявителей со стороны государства</a:t>
            </a:r>
          </a:p>
        </p:txBody>
      </p:sp>
      <p:sp>
        <p:nvSpPr>
          <p:cNvPr id="137" name="Основные направления деятельности:"/>
          <p:cNvSpPr txBox="1">
            <a:spLocks noGrp="1"/>
          </p:cNvSpPr>
          <p:nvPr>
            <p:ph type="subTitle" sz="quarter" idx="1"/>
          </p:nvPr>
        </p:nvSpPr>
        <p:spPr>
          <a:xfrm>
            <a:off x="2483755" y="922734"/>
            <a:ext cx="17359592" cy="2567937"/>
          </a:xfrm>
          <a:prstGeom prst="rect">
            <a:avLst/>
          </a:prstGeom>
        </p:spPr>
        <p:txBody>
          <a:bodyPr/>
          <a:lstStyle>
            <a:lvl1pPr defTabSz="673655">
              <a:defRPr sz="7872" b="1"/>
            </a:lvl1pPr>
          </a:lstStyle>
          <a:p>
            <a:r>
              <a:t>Основные направления деятельности:</a:t>
            </a:r>
          </a:p>
        </p:txBody>
      </p:sp>
      <p:pic>
        <p:nvPicPr>
          <p:cNvPr id="13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Государство-участник настоящего Протокола признает компетенцию Комитета по правам инвалидов принимать и рассматривать сообщения от находящихся под его юрисдикцией лиц или групп лиц, которые заявляют, что являются жертвами нарушения этим государством-участником положений Конвенции, или от их имени."/>
          <p:cNvSpPr txBox="1">
            <a:spLocks noGrp="1"/>
          </p:cNvSpPr>
          <p:nvPr>
            <p:ph type="ctrTitle"/>
          </p:nvPr>
        </p:nvSpPr>
        <p:spPr>
          <a:xfrm>
            <a:off x="4405312" y="2878335"/>
            <a:ext cx="14716126" cy="4926212"/>
          </a:xfrm>
          <a:prstGeom prst="rect">
            <a:avLst/>
          </a:prstGeom>
          <a:ln>
            <a:solidFill>
              <a:schemeClr val="accent5">
                <a:hueOff val="-152896"/>
                <a:lumOff val="12368"/>
              </a:schemeClr>
            </a:solidFill>
          </a:ln>
        </p:spPr>
        <p:txBody>
          <a:bodyPr/>
          <a:lstStyle>
            <a:lvl1pPr algn="l">
              <a:spcBef>
                <a:spcPts val="5900"/>
              </a:spcBef>
              <a:defRPr sz="4400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Государство-участник настоящего Протокола признает компетенцию Комитета по правам инвалидов принимать и рассматривать сообщения от находящихся под его юрисдикцией лиц или групп лиц, которые заявляют, что являются жертвами нарушения этим государством-участником положений Конвенции, или от их имени.</a:t>
            </a:r>
          </a:p>
        </p:txBody>
      </p:sp>
      <p:pic>
        <p:nvPicPr>
          <p:cNvPr id="14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п. 1 ст. 1 Факультативного протокола"/>
          <p:cNvSpPr txBox="1"/>
          <p:nvPr/>
        </p:nvSpPr>
        <p:spPr>
          <a:xfrm>
            <a:off x="15478125" y="8805913"/>
            <a:ext cx="8286420" cy="676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spcBef>
                <a:spcPts val="5900"/>
              </a:spcBef>
              <a:defRPr sz="3600" b="0"/>
            </a:lvl1pPr>
          </a:lstStyle>
          <a:p>
            <a:r>
              <a:t>п. 1 ст. 1 Факультативного протокола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1086" y="673895"/>
            <a:ext cx="23459178" cy="114650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Комитет считает сообщение неприемлемым, когда:…"/>
          <p:cNvSpPr txBox="1">
            <a:spLocks noGrp="1"/>
          </p:cNvSpPr>
          <p:nvPr>
            <p:ph type="subTitle" idx="1"/>
          </p:nvPr>
        </p:nvSpPr>
        <p:spPr>
          <a:xfrm>
            <a:off x="1119187" y="2031598"/>
            <a:ext cx="18826108" cy="9652804"/>
          </a:xfrm>
          <a:prstGeom prst="rect">
            <a:avLst/>
          </a:prstGeom>
          <a:ln>
            <a:solidFill>
              <a:schemeClr val="accent2">
                <a:hueOff val="-85259"/>
                <a:satOff val="14347"/>
                <a:lumOff val="22373"/>
              </a:schemeClr>
            </a:solidFill>
          </a:ln>
        </p:spPr>
        <p:txBody>
          <a:bodyPr/>
          <a:lstStyle/>
          <a:p>
            <a:pPr algn="l" defTabSz="394334">
              <a:spcBef>
                <a:spcPts val="2800"/>
              </a:spcBef>
              <a:defRPr sz="3455"/>
            </a:pPr>
            <a:r>
              <a:t>Комитет считает сообщение неприемлемым, когда:</a:t>
            </a:r>
          </a:p>
          <a:p>
            <a:pPr algn="l" defTabSz="394334">
              <a:spcBef>
                <a:spcPts val="2800"/>
              </a:spcBef>
              <a:defRPr sz="3455"/>
            </a:pPr>
            <a:r>
              <a:rPr i="1"/>
              <a:t>a</a:t>
            </a:r>
            <a:r>
              <a:t>) сообщение является анонимным;</a:t>
            </a:r>
          </a:p>
          <a:p>
            <a:pPr algn="l" defTabSz="394334">
              <a:spcBef>
                <a:spcPts val="2800"/>
              </a:spcBef>
              <a:defRPr sz="3455"/>
            </a:pPr>
            <a:r>
              <a:rPr i="1"/>
              <a:t>b</a:t>
            </a:r>
            <a:r>
              <a:t>) сообщение представляет собой злоупотребление правом на подачу таких сообщений или несовместимо с положениями Конвенции;</a:t>
            </a:r>
          </a:p>
          <a:p>
            <a:pPr algn="l" defTabSz="394334">
              <a:spcBef>
                <a:spcPts val="2800"/>
              </a:spcBef>
              <a:defRPr sz="3455"/>
            </a:pPr>
            <a:r>
              <a:rPr i="1"/>
              <a:t>c</a:t>
            </a:r>
            <a:r>
              <a:t>) тот же вопрос уже рассматривался Комитетом либо был рассмотрен или рассматривается в рамках другой процедуры международного разбирательства или урегулирования;</a:t>
            </a:r>
          </a:p>
          <a:p>
            <a:pPr algn="l" defTabSz="394334">
              <a:spcBef>
                <a:spcPts val="2800"/>
              </a:spcBef>
              <a:defRPr sz="3455"/>
            </a:pPr>
            <a:r>
              <a:rPr i="1"/>
              <a:t>d</a:t>
            </a:r>
            <a:r>
              <a:t>) исчерпаны не все имеющиеся внутренние средства защиты. Это правило не применяется, когда применение средств защиты неоправданно затягивается или вряд ли принесет действенный эффект;</a:t>
            </a:r>
          </a:p>
          <a:p>
            <a:pPr algn="l" defTabSz="394334">
              <a:spcBef>
                <a:spcPts val="2800"/>
              </a:spcBef>
              <a:defRPr sz="3455"/>
            </a:pPr>
            <a:r>
              <a:rPr i="1"/>
              <a:t>e</a:t>
            </a:r>
            <a:r>
              <a:t>) оно является явно необоснованным или недостаточно аргументированным либо</a:t>
            </a:r>
          </a:p>
          <a:p>
            <a:pPr algn="l" defTabSz="394334">
              <a:spcBef>
                <a:spcPts val="2800"/>
              </a:spcBef>
              <a:defRPr sz="3455"/>
            </a:pPr>
            <a:r>
              <a:rPr i="1"/>
              <a:t>f</a:t>
            </a:r>
            <a:r>
              <a:t>) факты, являющиеся предметом сообщения, имели место до вступления настоящего Протокола в силу для соответствующего государства-участника, если только эти факты не продолжались и после упомянутой даты.</a:t>
            </a:r>
          </a:p>
        </p:txBody>
      </p:sp>
      <p:pic>
        <p:nvPicPr>
          <p:cNvPr id="14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Условия приемлемости обращения в Комитет"/>
          <p:cNvSpPr txBox="1"/>
          <p:nvPr/>
        </p:nvSpPr>
        <p:spPr>
          <a:xfrm>
            <a:off x="1572729" y="871081"/>
            <a:ext cx="9522792" cy="639088"/>
          </a:xfrm>
          <a:prstGeom prst="rect">
            <a:avLst/>
          </a:prstGeom>
          <a:ln w="12700">
            <a:solidFill>
              <a:schemeClr val="accent1">
                <a:lumOff val="16847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r>
              <a:t>Условия приемлемости обращения в Комитет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Особенности процедуры и результата:…"/>
          <p:cNvSpPr txBox="1">
            <a:spLocks noGrp="1"/>
          </p:cNvSpPr>
          <p:nvPr>
            <p:ph type="subTitle" idx="1"/>
          </p:nvPr>
        </p:nvSpPr>
        <p:spPr>
          <a:xfrm>
            <a:off x="666750" y="1732359"/>
            <a:ext cx="22574250" cy="7402619"/>
          </a:xfrm>
          <a:prstGeom prst="rect">
            <a:avLst/>
          </a:prstGeom>
        </p:spPr>
        <p:txBody>
          <a:bodyPr/>
          <a:lstStyle/>
          <a:p>
            <a:pPr>
              <a:defRPr sz="9600"/>
            </a:pPr>
            <a:r>
              <a:rPr dirty="0"/>
              <a:t>Особенности процедуры и результата:</a:t>
            </a:r>
          </a:p>
          <a:p>
            <a:pPr algn="l">
              <a:defRPr sz="7200"/>
            </a:pPr>
            <a:r>
              <a:rPr dirty="0"/>
              <a:t>- письменный характер</a:t>
            </a:r>
          </a:p>
          <a:p>
            <a:pPr algn="l">
              <a:defRPr sz="7200"/>
            </a:pPr>
            <a:r>
              <a:rPr dirty="0"/>
              <a:t>- конфиденциальный характер</a:t>
            </a:r>
          </a:p>
          <a:p>
            <a:pPr algn="l">
              <a:defRPr sz="7200"/>
            </a:pPr>
            <a:r>
              <a:rPr dirty="0"/>
              <a:t>- возможность применения временных мер</a:t>
            </a:r>
          </a:p>
          <a:p>
            <a:pPr algn="l">
              <a:defRPr sz="7200"/>
            </a:pPr>
            <a:r>
              <a:rPr dirty="0"/>
              <a:t>- закрытое рассмотрение</a:t>
            </a:r>
          </a:p>
          <a:p>
            <a:pPr algn="l">
              <a:defRPr sz="7200"/>
            </a:pPr>
            <a:r>
              <a:rPr dirty="0"/>
              <a:t>- по итогам – «предложения и рекомендации»</a:t>
            </a:r>
          </a:p>
        </p:txBody>
      </p:sp>
      <p:pic>
        <p:nvPicPr>
          <p:cNvPr id="15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78" y="12623080"/>
            <a:ext cx="17685169" cy="1050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Macintosh PowerPoint</Application>
  <PresentationFormat>Другой</PresentationFormat>
  <Paragraphs>88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Helvetica Light</vt:lpstr>
      <vt:lpstr>Helvetica Neue</vt:lpstr>
      <vt:lpstr>Helvetica Neue Light</vt:lpstr>
      <vt:lpstr>Helvetica Neue Medium</vt:lpstr>
      <vt:lpstr>Helvetica Neue Thin</vt:lpstr>
      <vt:lpstr>Times</vt:lpstr>
      <vt:lpstr>Arial</vt:lpstr>
      <vt:lpstr>White</vt:lpstr>
      <vt:lpstr>Механизм Комитета по правам инвалидов (ООН) в деле защиты прав человека </vt:lpstr>
      <vt:lpstr>Комитет против расовой дискриминации (1965) Комитет по правам человека (1966) Комитет против дискриминации в отношении женщин (1979) Комитет по против пыток (1984) Комитет по экономическим, социальным и культурным правам (1985) Комитет по правам ребенка (1989) Комитет по правам трудящихся-мигрантов и членов их семей (1990) Комитет по правам инвалидов (2006) Комитет против насильственных исчезновений (2006) Подкомитет по предупреждению пыток (2007)</vt:lpstr>
      <vt:lpstr>Комитет по правам инвалидов</vt:lpstr>
      <vt:lpstr>Презентация PowerPoint</vt:lpstr>
      <vt:lpstr>- рассмотрение докладов государств-участников - рассмотрение сообщений от жертв нарушений от индивидуальных заявителей со стороны государства</vt:lpstr>
      <vt:lpstr>Государство-участник настоящего Протокола признает компетенцию Комитета по правам инвалидов принимать и рассматривать сообщения от находящихся под его юрисдикцией лиц или групп лиц, которые заявляют, что являются жертвами нарушения этим государством-участником положений Конвенции, или от их имени.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 Комитета по правам инвалидов (ООН) в деле защиты прав человека </dc:title>
  <cp:lastModifiedBy>Максим Лихачев</cp:lastModifiedBy>
  <cp:revision>2</cp:revision>
  <dcterms:modified xsi:type="dcterms:W3CDTF">2017-06-27T06:54:30Z</dcterms:modified>
</cp:coreProperties>
</file>