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47" r:id="rId2"/>
  </p:sldMasterIdLst>
  <p:notesMasterIdLst>
    <p:notesMasterId r:id="rId24"/>
  </p:notesMasterIdLst>
  <p:handoutMasterIdLst>
    <p:handoutMasterId r:id="rId25"/>
  </p:handoutMasterIdLst>
  <p:sldIdLst>
    <p:sldId id="305" r:id="rId3"/>
    <p:sldId id="325" r:id="rId4"/>
    <p:sldId id="308" r:id="rId5"/>
    <p:sldId id="311" r:id="rId6"/>
    <p:sldId id="323" r:id="rId7"/>
    <p:sldId id="324" r:id="rId8"/>
    <p:sldId id="312" r:id="rId9"/>
    <p:sldId id="320" r:id="rId10"/>
    <p:sldId id="314" r:id="rId11"/>
    <p:sldId id="313" r:id="rId12"/>
    <p:sldId id="316" r:id="rId13"/>
    <p:sldId id="317" r:id="rId14"/>
    <p:sldId id="315" r:id="rId15"/>
    <p:sldId id="326" r:id="rId16"/>
    <p:sldId id="327" r:id="rId17"/>
    <p:sldId id="318" r:id="rId18"/>
    <p:sldId id="321" r:id="rId19"/>
    <p:sldId id="322" r:id="rId20"/>
    <p:sldId id="319" r:id="rId21"/>
    <p:sldId id="309" r:id="rId22"/>
    <p:sldId id="328" r:id="rId2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EC6A2CAE-ECC8-48D7-A0F1-292D2E26CC63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3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E033B14C-81F8-4FCA-9E72-8C4D9DA478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76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B76A1E20-23FB-4770-9FAE-8220F143A490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2290" tIns="46145" rIns="92290" bIns="461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712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0237D913-208F-41D6-B373-55BEC6C914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D913-208F-41D6-B373-55BEC6C914C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1" i="1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8" descr="QUB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52" y="6282060"/>
            <a:ext cx="1500166" cy="57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6/24/2017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QUB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52" y="6282060"/>
            <a:ext cx="1500166" cy="57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5C093A-CA82-48A5-B895-209310A1605A}" type="datetimeFigureOut">
              <a:rPr lang="en-US" smtClean="0"/>
              <a:pPr/>
              <a:t>6/24/2017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0C5D6B-D5B8-4239-81A4-6FD740DEF4E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728192"/>
          </a:xfrm>
        </p:spPr>
        <p:txBody>
          <a:bodyPr>
            <a:noAutofit/>
          </a:bodyPr>
          <a:lstStyle/>
          <a:p>
            <a:pPr algn="l"/>
            <a:r>
              <a:rPr lang="en-GB" sz="4400" dirty="0">
                <a:effectLst/>
              </a:rPr>
              <a:t>How the human rights of children and people with disabilities are protected in the UK and Ireland</a:t>
            </a:r>
            <a:endParaRPr lang="en-GB" sz="4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28192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sz="9600" b="1" dirty="0" smtClean="0"/>
          </a:p>
          <a:p>
            <a:endParaRPr lang="en-GB" sz="12800" b="1" dirty="0" smtClean="0"/>
          </a:p>
          <a:p>
            <a:endParaRPr lang="en-GB" sz="14400" b="1" dirty="0" smtClean="0"/>
          </a:p>
          <a:p>
            <a:r>
              <a:rPr lang="en-GB" sz="14400" b="1" dirty="0" smtClean="0"/>
              <a:t>Brice Dickson, </a:t>
            </a:r>
            <a:r>
              <a:rPr lang="en-GB" sz="14400" b="1" dirty="0" smtClean="0"/>
              <a:t>28 June </a:t>
            </a:r>
            <a:r>
              <a:rPr lang="en-GB" sz="14400" b="1" dirty="0" smtClean="0"/>
              <a:t>2017 </a:t>
            </a:r>
          </a:p>
          <a:p>
            <a:endParaRPr lang="en-GB" sz="14400" b="1" dirty="0" smtClean="0"/>
          </a:p>
          <a:p>
            <a:r>
              <a:rPr lang="en-GB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9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dirty="0" smtClean="0"/>
          </a:p>
        </p:txBody>
      </p:sp>
      <p:pic>
        <p:nvPicPr>
          <p:cNvPr id="7" name="Picture 6" descr="QUB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7925" cy="93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ECHR is part of Irish law, but the UN Convention on the Rights of the Child is </a:t>
            </a:r>
            <a:r>
              <a:rPr lang="en-GB" u="sng" dirty="0" smtClean="0"/>
              <a:t>not</a:t>
            </a:r>
          </a:p>
          <a:p>
            <a:r>
              <a:rPr lang="en-GB" dirty="0" smtClean="0"/>
              <a:t>The Children Act 2001 sets out how children are to be protected in a wide variety of areas</a:t>
            </a:r>
          </a:p>
          <a:p>
            <a:r>
              <a:rPr lang="en-GB" dirty="0" smtClean="0"/>
              <a:t>Only persons </a:t>
            </a:r>
            <a:r>
              <a:rPr lang="en-GB" dirty="0"/>
              <a:t>arranging </a:t>
            </a:r>
            <a:r>
              <a:rPr lang="en-GB" dirty="0" smtClean="0"/>
              <a:t>private </a:t>
            </a:r>
            <a:r>
              <a:rPr lang="en-GB" dirty="0"/>
              <a:t>foster </a:t>
            </a:r>
            <a:r>
              <a:rPr lang="en-GB" dirty="0" smtClean="0"/>
              <a:t>care for </a:t>
            </a:r>
            <a:r>
              <a:rPr lang="en-GB" dirty="0"/>
              <a:t>a child </a:t>
            </a:r>
            <a:r>
              <a:rPr lang="en-GB" dirty="0" smtClean="0"/>
              <a:t>must </a:t>
            </a:r>
            <a:r>
              <a:rPr lang="en-GB" dirty="0"/>
              <a:t>regard the child's welfare as the first and paramount </a:t>
            </a:r>
            <a:r>
              <a:rPr lang="en-GB" dirty="0" smtClean="0"/>
              <a:t>consideration (s 16)</a:t>
            </a:r>
          </a:p>
          <a:p>
            <a:r>
              <a:rPr lang="en-GB" dirty="0" smtClean="0"/>
              <a:t>Ombudsman for Children (since 2004) </a:t>
            </a:r>
          </a:p>
          <a:p>
            <a:r>
              <a:rPr lang="en-GB" dirty="0" smtClean="0"/>
              <a:t>Inquiries into child abuse (Ryan Commission, 2009), covering abuses from 1914 to 1999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 PROTECTION IN IRELAND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700" dirty="0">
                <a:solidFill>
                  <a:srgbClr val="464646"/>
                </a:solidFill>
              </a:rPr>
              <a:t>HOW PEOPLE WITH DISABILITIES ARE </a:t>
            </a:r>
            <a:r>
              <a:rPr lang="en-GB" sz="3700" dirty="0" smtClean="0">
                <a:solidFill>
                  <a:srgbClr val="464646"/>
                </a:solidFill>
              </a:rPr>
              <a:t>PROTECTED BY LAW IN THE UK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5" y="1628800"/>
            <a:ext cx="4258816" cy="4608512"/>
          </a:xfrm>
        </p:spPr>
        <p:txBody>
          <a:bodyPr>
            <a:normAutofit/>
          </a:bodyPr>
          <a:lstStyle/>
          <a:p>
            <a:r>
              <a:rPr lang="en-GB" dirty="0" smtClean="0"/>
              <a:t>Human Rights Act 1998</a:t>
            </a:r>
          </a:p>
          <a:p>
            <a:r>
              <a:rPr lang="en-GB" dirty="0" smtClean="0"/>
              <a:t>Equality Act 2010: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- employment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- access to goods and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 services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- access to premises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- education</a:t>
            </a:r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- transport</a:t>
            </a:r>
          </a:p>
          <a:p>
            <a:r>
              <a:rPr lang="en-GB" dirty="0" smtClean="0"/>
              <a:t>public sector equality duty</a:t>
            </a:r>
          </a:p>
          <a:p>
            <a:r>
              <a:rPr lang="en-GB" dirty="0" smtClean="0"/>
              <a:t>compensation for discrimination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3744415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700" dirty="0">
                <a:solidFill>
                  <a:srgbClr val="464646"/>
                </a:solidFill>
              </a:rPr>
              <a:t>HOW PEOPLE WITH DISABILITIES ARE </a:t>
            </a:r>
            <a:r>
              <a:rPr lang="en-GB" sz="3700" dirty="0" smtClean="0">
                <a:solidFill>
                  <a:srgbClr val="464646"/>
                </a:solidFill>
              </a:rPr>
              <a:t>PROTECTED BY LAW IN IRELAND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976" y="1772816"/>
            <a:ext cx="4176464" cy="4248472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Equal Status Acts, 2000 and 2012</a:t>
            </a:r>
          </a:p>
          <a:p>
            <a:pPr lvl="0">
              <a:buClr>
                <a:srgbClr val="2DA2BF"/>
              </a:buClr>
            </a:pPr>
            <a:r>
              <a:rPr lang="en-GB" sz="3600" dirty="0">
                <a:solidFill>
                  <a:prstClr val="black"/>
                </a:solidFill>
              </a:rPr>
              <a:t>ECHR Act 2003</a:t>
            </a:r>
          </a:p>
          <a:p>
            <a:r>
              <a:rPr lang="en-GB" sz="3600" dirty="0" smtClean="0"/>
              <a:t>Equality Acts, 2004 and 2015</a:t>
            </a:r>
          </a:p>
          <a:p>
            <a:r>
              <a:rPr lang="en-GB" sz="3600" dirty="0" smtClean="0"/>
              <a:t>Disability Act, 2005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5283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2DA2BF"/>
              </a:buClr>
            </a:pPr>
            <a:r>
              <a:rPr lang="en-GB" sz="2600" dirty="0">
                <a:solidFill>
                  <a:prstClr val="black"/>
                </a:solidFill>
              </a:rPr>
              <a:t>Ireland has not yet ratified the UNCRPD (Russia ratified in 2012</a:t>
            </a:r>
            <a:r>
              <a:rPr lang="en-GB" sz="2600" dirty="0" smtClean="0">
                <a:solidFill>
                  <a:prstClr val="black"/>
                </a:solidFill>
              </a:rPr>
              <a:t>)</a:t>
            </a:r>
            <a:endParaRPr lang="en-GB" sz="2600" dirty="0" smtClean="0"/>
          </a:p>
          <a:p>
            <a:r>
              <a:rPr lang="en-GB" sz="2600" dirty="0" smtClean="0"/>
              <a:t>UK ratified the UNCRPD, and the Optional Protocol No 1, in 2009 and it reported in 2011</a:t>
            </a:r>
          </a:p>
          <a:p>
            <a:pPr lvl="0">
              <a:buClr>
                <a:srgbClr val="2DA2BF"/>
              </a:buClr>
            </a:pPr>
            <a:r>
              <a:rPr lang="en-GB" dirty="0" smtClean="0">
                <a:solidFill>
                  <a:prstClr val="black"/>
                </a:solidFill>
              </a:rPr>
              <a:t>Visit to UK by UN </a:t>
            </a:r>
            <a:r>
              <a:rPr lang="en-GB" dirty="0">
                <a:solidFill>
                  <a:prstClr val="black"/>
                </a:solidFill>
              </a:rPr>
              <a:t>Special Rapporteur on Adequate Housing, </a:t>
            </a:r>
            <a:r>
              <a:rPr lang="en-GB" dirty="0" smtClean="0">
                <a:solidFill>
                  <a:prstClr val="black"/>
                </a:solidFill>
              </a:rPr>
              <a:t>2013</a:t>
            </a:r>
            <a:endParaRPr lang="en-GB" sz="2600" dirty="0" smtClean="0"/>
          </a:p>
          <a:p>
            <a:r>
              <a:rPr lang="en-GB" sz="2600" dirty="0" smtClean="0"/>
              <a:t>In 2015-16 the Committee on RPD chose the UK for its first ever </a:t>
            </a:r>
            <a:r>
              <a:rPr lang="en-GB" sz="2600" u="sng" dirty="0" smtClean="0"/>
              <a:t>inquiry</a:t>
            </a:r>
            <a:r>
              <a:rPr lang="en-GB" sz="2600" dirty="0" smtClean="0"/>
              <a:t> under the Optional Protocol</a:t>
            </a:r>
          </a:p>
          <a:p>
            <a:pPr lvl="0">
              <a:buClr>
                <a:srgbClr val="2DA2BF"/>
              </a:buClr>
            </a:pPr>
            <a:r>
              <a:rPr lang="en-GB" sz="2600" dirty="0">
                <a:solidFill>
                  <a:prstClr val="black"/>
                </a:solidFill>
              </a:rPr>
              <a:t>The UK government rejected all of the Committee’s </a:t>
            </a:r>
            <a:r>
              <a:rPr lang="en-GB" sz="2600" dirty="0" smtClean="0">
                <a:solidFill>
                  <a:prstClr val="black"/>
                </a:solidFill>
              </a:rPr>
              <a:t>recommendations</a:t>
            </a:r>
            <a:endParaRPr lang="en-GB" sz="2600" dirty="0" smtClean="0"/>
          </a:p>
          <a:p>
            <a:pPr lvl="0">
              <a:buClr>
                <a:srgbClr val="2DA2BF"/>
              </a:buClr>
            </a:pPr>
            <a:r>
              <a:rPr lang="en-GB" sz="2600" dirty="0">
                <a:solidFill>
                  <a:prstClr val="black"/>
                </a:solidFill>
              </a:rPr>
              <a:t>The Committee on RPD considered the </a:t>
            </a:r>
            <a:r>
              <a:rPr lang="en-GB" sz="2600" dirty="0" smtClean="0">
                <a:solidFill>
                  <a:prstClr val="black"/>
                </a:solidFill>
              </a:rPr>
              <a:t>UK’s 2011 report </a:t>
            </a:r>
            <a:r>
              <a:rPr lang="en-GB" sz="2600" dirty="0">
                <a:solidFill>
                  <a:prstClr val="black"/>
                </a:solidFill>
              </a:rPr>
              <a:t>in March 2017 and will report in </a:t>
            </a:r>
            <a:r>
              <a:rPr lang="en-GB" sz="2600" dirty="0" smtClean="0">
                <a:solidFill>
                  <a:prstClr val="black"/>
                </a:solidFill>
              </a:rPr>
              <a:t>August</a:t>
            </a:r>
            <a:endParaRPr lang="en-GB" sz="26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 CONVENTION ON THE RIGHTS OF PERSONS WITH DISABILITIES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UN SPECIAL RAPPORTEURS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009" y="5450815"/>
            <a:ext cx="4032447" cy="89912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Ms Catalina Aguilar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7544" y="5445224"/>
            <a:ext cx="4032448" cy="89912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Ms Maud de Boer-</a:t>
            </a:r>
            <a:r>
              <a:rPr lang="en-GB" sz="2800" dirty="0" err="1" smtClean="0"/>
              <a:t>Buquicchio</a:t>
            </a:r>
            <a:endParaRPr lang="en-GB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37849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UK’S ‘BEDROOM </a:t>
            </a:r>
            <a:r>
              <a:rPr lang="en-GB" dirty="0" smtClean="0"/>
              <a:t>TAX’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572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the bedroom t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27984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Equality and Human Rights Commission, 2012</a:t>
            </a:r>
          </a:p>
          <a:p>
            <a:pPr lvl="0">
              <a:buClr>
                <a:srgbClr val="2DA2BF"/>
              </a:buClr>
            </a:pPr>
            <a:r>
              <a:rPr lang="en-GB" sz="2500" dirty="0" smtClean="0">
                <a:solidFill>
                  <a:prstClr val="black"/>
                </a:solidFill>
              </a:rPr>
              <a:t>Parliamentary  </a:t>
            </a:r>
            <a:r>
              <a:rPr lang="en-GB" sz="2500" dirty="0">
                <a:solidFill>
                  <a:prstClr val="black"/>
                </a:solidFill>
              </a:rPr>
              <a:t>Joint Committee on Human Rights, 2012</a:t>
            </a:r>
          </a:p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Social Security Advisory Committee, 2013  </a:t>
            </a:r>
          </a:p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Petition debated in Parliament, 2014</a:t>
            </a:r>
          </a:p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National Institute of Economic and Social Research, 2014</a:t>
            </a:r>
          </a:p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Work and Pensions Committee, 2014</a:t>
            </a:r>
          </a:p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Joseph Rowntree Foundation, 2014</a:t>
            </a:r>
          </a:p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Court cases: </a:t>
            </a:r>
            <a:r>
              <a:rPr lang="en-GB" sz="2500" i="1" dirty="0">
                <a:solidFill>
                  <a:prstClr val="black"/>
                </a:solidFill>
              </a:rPr>
              <a:t>Hardy</a:t>
            </a:r>
            <a:r>
              <a:rPr lang="en-GB" sz="2500" dirty="0">
                <a:solidFill>
                  <a:prstClr val="black"/>
                </a:solidFill>
              </a:rPr>
              <a:t> (2015, HC); </a:t>
            </a:r>
            <a:r>
              <a:rPr lang="en-GB" sz="2500" i="1" dirty="0">
                <a:solidFill>
                  <a:prstClr val="black"/>
                </a:solidFill>
              </a:rPr>
              <a:t>MA </a:t>
            </a:r>
            <a:r>
              <a:rPr lang="en-GB" sz="2500" dirty="0">
                <a:solidFill>
                  <a:prstClr val="black"/>
                </a:solidFill>
              </a:rPr>
              <a:t>(2016; UKSC) </a:t>
            </a:r>
          </a:p>
          <a:p>
            <a:pPr lvl="0">
              <a:buClr>
                <a:srgbClr val="2DA2BF"/>
              </a:buClr>
            </a:pPr>
            <a:r>
              <a:rPr lang="en-GB" sz="2500" dirty="0">
                <a:solidFill>
                  <a:prstClr val="black"/>
                </a:solidFill>
              </a:rPr>
              <a:t>Variations in Scotland and Northern Ireland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rgbClr val="464646"/>
                </a:solidFill>
              </a:rPr>
              <a:t>DISABILTY IN THE UK </a:t>
            </a:r>
            <a:r>
              <a:rPr lang="en-GB" sz="3600" dirty="0" smtClean="0">
                <a:solidFill>
                  <a:srgbClr val="464646"/>
                </a:solidFill>
              </a:rPr>
              <a:t>AND              </a:t>
            </a:r>
            <a:r>
              <a:rPr lang="en-GB" sz="3600" dirty="0">
                <a:solidFill>
                  <a:srgbClr val="464646"/>
                </a:solidFill>
              </a:rPr>
              <a:t>‘THE BEDROOM TAX’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588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‘THE BENEFIT CAP’</a:t>
            </a:r>
            <a:br>
              <a:rPr lang="en-GB" dirty="0" smtClean="0"/>
            </a:br>
            <a:r>
              <a:rPr lang="en-GB" dirty="0" smtClean="0"/>
              <a:t>£20,000 for families</a:t>
            </a:r>
            <a:br>
              <a:rPr lang="en-GB" dirty="0" smtClean="0"/>
            </a:br>
            <a:r>
              <a:rPr lang="en-GB" dirty="0" smtClean="0"/>
              <a:t>£13,400 for single people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Some </a:t>
            </a:r>
            <a:r>
              <a:rPr lang="en-GB" dirty="0" smtClean="0"/>
              <a:t>people </a:t>
            </a:r>
            <a:r>
              <a:rPr lang="en-GB" dirty="0" smtClean="0"/>
              <a:t>receiving disability-related </a:t>
            </a:r>
            <a:r>
              <a:rPr lang="en-GB" dirty="0" smtClean="0"/>
              <a:t>benefits have always been </a:t>
            </a:r>
            <a:r>
              <a:rPr lang="en-GB" dirty="0" smtClean="0"/>
              <a:t>exempt from the cap</a:t>
            </a:r>
            <a:endParaRPr lang="en-GB" dirty="0" smtClean="0"/>
          </a:p>
          <a:p>
            <a:r>
              <a:rPr lang="en-GB" dirty="0" smtClean="0"/>
              <a:t>The High Court held in </a:t>
            </a:r>
            <a:r>
              <a:rPr lang="en-GB" i="1" dirty="0" smtClean="0"/>
              <a:t>Hurley</a:t>
            </a:r>
            <a:r>
              <a:rPr lang="en-GB" dirty="0" smtClean="0"/>
              <a:t> (2015) that the cap </a:t>
            </a:r>
            <a:r>
              <a:rPr lang="en-GB" u="sng" dirty="0" smtClean="0"/>
              <a:t>was</a:t>
            </a:r>
            <a:r>
              <a:rPr lang="en-GB" dirty="0" smtClean="0"/>
              <a:t> </a:t>
            </a:r>
            <a:r>
              <a:rPr lang="en-GB" dirty="0" smtClean="0"/>
              <a:t>discriminatory </a:t>
            </a:r>
            <a:r>
              <a:rPr lang="en-GB" dirty="0" smtClean="0"/>
              <a:t>against disabled </a:t>
            </a:r>
            <a:r>
              <a:rPr lang="en-GB" dirty="0" smtClean="0"/>
              <a:t>people</a:t>
            </a:r>
          </a:p>
          <a:p>
            <a:r>
              <a:rPr lang="en-GB" dirty="0" smtClean="0"/>
              <a:t>The Supreme Court held in </a:t>
            </a:r>
            <a:r>
              <a:rPr lang="en-GB" i="1" dirty="0" smtClean="0"/>
              <a:t>SG</a:t>
            </a:r>
            <a:r>
              <a:rPr lang="en-GB" dirty="0" smtClean="0"/>
              <a:t> (2015) that the cap </a:t>
            </a:r>
            <a:r>
              <a:rPr lang="en-GB" u="sng" dirty="0" smtClean="0"/>
              <a:t>was not </a:t>
            </a:r>
            <a:r>
              <a:rPr lang="en-GB" dirty="0" smtClean="0"/>
              <a:t>discriminatory against women  </a:t>
            </a:r>
            <a:endParaRPr lang="en-GB" dirty="0" smtClean="0"/>
          </a:p>
          <a:p>
            <a:pPr lvl="0">
              <a:buClr>
                <a:srgbClr val="2DA2BF"/>
              </a:buClr>
            </a:pPr>
            <a:r>
              <a:rPr lang="en-GB" dirty="0">
                <a:solidFill>
                  <a:prstClr val="black"/>
                </a:solidFill>
              </a:rPr>
              <a:t>The Regulations were changed in </a:t>
            </a:r>
            <a:r>
              <a:rPr lang="en-GB" dirty="0" smtClean="0">
                <a:solidFill>
                  <a:prstClr val="black"/>
                </a:solidFill>
              </a:rPr>
              <a:t>2016</a:t>
            </a:r>
            <a:endParaRPr lang="en-GB" dirty="0" smtClean="0"/>
          </a:p>
          <a:p>
            <a:r>
              <a:rPr lang="en-GB" dirty="0" smtClean="0"/>
              <a:t>The High Court held in </a:t>
            </a:r>
            <a:r>
              <a:rPr lang="en-GB" i="1" dirty="0" smtClean="0"/>
              <a:t>DA</a:t>
            </a:r>
            <a:r>
              <a:rPr lang="en-GB" dirty="0" smtClean="0"/>
              <a:t> (2017) that the cap was </a:t>
            </a:r>
            <a:r>
              <a:rPr lang="en-GB" dirty="0" smtClean="0"/>
              <a:t>still discriminatory </a:t>
            </a:r>
            <a:r>
              <a:rPr lang="en-GB" dirty="0" smtClean="0"/>
              <a:t>against young children of single </a:t>
            </a:r>
            <a:r>
              <a:rPr lang="en-GB" dirty="0" smtClean="0"/>
              <a:t>parents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00" dirty="0" smtClean="0">
                <a:solidFill>
                  <a:srgbClr val="464646"/>
                </a:solidFill>
              </a:rPr>
              <a:t>COURT CHALLENGES TO</a:t>
            </a:r>
            <a:br>
              <a:rPr lang="en-GB" sz="3700" dirty="0" smtClean="0">
                <a:solidFill>
                  <a:srgbClr val="464646"/>
                </a:solidFill>
              </a:rPr>
            </a:br>
            <a:r>
              <a:rPr lang="en-GB" sz="3700" dirty="0" smtClean="0">
                <a:solidFill>
                  <a:srgbClr val="464646"/>
                </a:solidFill>
              </a:rPr>
              <a:t> </a:t>
            </a:r>
            <a:r>
              <a:rPr lang="en-GB" sz="3700" dirty="0">
                <a:solidFill>
                  <a:srgbClr val="464646"/>
                </a:solidFill>
              </a:rPr>
              <a:t>‘THE </a:t>
            </a:r>
            <a:r>
              <a:rPr lang="en-GB" sz="3700" dirty="0" smtClean="0">
                <a:solidFill>
                  <a:srgbClr val="464646"/>
                </a:solidFill>
              </a:rPr>
              <a:t>BENEFIT CAP’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Annette Faye Jacobsen, ‘Children’s Rights in the European Court of Human Rights – An Emerging Power Structure’ (2016) 24 </a:t>
            </a:r>
            <a:r>
              <a:rPr lang="en-GB" i="1" dirty="0" smtClean="0"/>
              <a:t>IJCR</a:t>
            </a:r>
            <a:r>
              <a:rPr lang="en-GB" dirty="0" smtClean="0"/>
              <a:t> 548</a:t>
            </a:r>
          </a:p>
          <a:p>
            <a:r>
              <a:rPr lang="en-GB" dirty="0" smtClean="0"/>
              <a:t>Brice Dickson and Conor McCormick, ‘The Right to Education for Humanity’ (2016) 67 </a:t>
            </a:r>
            <a:r>
              <a:rPr lang="en-GB" i="1" dirty="0" smtClean="0"/>
              <a:t>NILQ</a:t>
            </a:r>
            <a:r>
              <a:rPr lang="en-GB" dirty="0" smtClean="0"/>
              <a:t> 409</a:t>
            </a:r>
          </a:p>
          <a:p>
            <a:pPr lvl="0">
              <a:buClr>
                <a:srgbClr val="2DA2BF"/>
              </a:buClr>
            </a:pPr>
            <a:r>
              <a:rPr lang="en-GB" dirty="0">
                <a:solidFill>
                  <a:prstClr val="black"/>
                </a:solidFill>
              </a:rPr>
              <a:t>Oliver Lewis, ‘Disabling Legal Barriers’ [2017] </a:t>
            </a:r>
            <a:r>
              <a:rPr lang="en-GB" i="1" dirty="0">
                <a:solidFill>
                  <a:prstClr val="black"/>
                </a:solidFill>
              </a:rPr>
              <a:t>EHRLR</a:t>
            </a:r>
            <a:r>
              <a:rPr lang="en-GB" dirty="0">
                <a:solidFill>
                  <a:prstClr val="black"/>
                </a:solidFill>
              </a:rPr>
              <a:t> 49</a:t>
            </a:r>
          </a:p>
          <a:p>
            <a:r>
              <a:rPr lang="en-GB" dirty="0" smtClean="0"/>
              <a:t>Asia/Pacific Forum of NHRIs, </a:t>
            </a:r>
            <a:r>
              <a:rPr lang="en-GB" i="1" dirty="0" smtClean="0"/>
              <a:t>Manual on the Role of NHRIs in Advancing the Rights of Persons with Disabilities</a:t>
            </a:r>
            <a:r>
              <a:rPr lang="en-GB" dirty="0" smtClean="0"/>
              <a:t> (2017)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RELEVANT LITERATURE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8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ctr"/>
            <a:r>
              <a:rPr lang="en-GB" dirty="0" smtClean="0"/>
              <a:t>CURRENT DISABILITY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998" y="1416050"/>
            <a:ext cx="4040188" cy="762000"/>
          </a:xfrm>
        </p:spPr>
        <p:txBody>
          <a:bodyPr/>
          <a:lstStyle/>
          <a:p>
            <a:pPr algn="ctr"/>
            <a:r>
              <a:rPr lang="en-GB" dirty="0" smtClean="0"/>
              <a:t>UNITED KINGDOM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0558" y="1416050"/>
            <a:ext cx="4041775" cy="762000"/>
          </a:xfrm>
        </p:spPr>
        <p:txBody>
          <a:bodyPr/>
          <a:lstStyle/>
          <a:p>
            <a:pPr algn="ctr"/>
            <a:r>
              <a:rPr lang="en-GB" dirty="0" smtClean="0"/>
              <a:t>IRELAND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78050"/>
            <a:ext cx="4040188" cy="4679950"/>
          </a:xfrm>
        </p:spPr>
        <p:txBody>
          <a:bodyPr/>
          <a:lstStyle/>
          <a:p>
            <a:endParaRPr lang="en-GB" dirty="0" smtClean="0"/>
          </a:p>
          <a:p>
            <a:r>
              <a:rPr lang="en-GB" sz="2800" dirty="0" smtClean="0">
                <a:cs typeface="Arial" panose="020B0604020202020204" pitchFamily="34" charset="0"/>
              </a:rPr>
              <a:t>Welfare benefits</a:t>
            </a:r>
          </a:p>
          <a:p>
            <a:r>
              <a:rPr lang="en-GB" sz="2800" dirty="0" smtClean="0">
                <a:cs typeface="Arial" panose="020B0604020202020204" pitchFamily="34" charset="0"/>
              </a:rPr>
              <a:t>Mental illnesses</a:t>
            </a:r>
          </a:p>
          <a:p>
            <a:r>
              <a:rPr lang="en-GB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Air travel: </a:t>
            </a:r>
            <a:r>
              <a:rPr lang="en-GB" sz="28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Stott </a:t>
            </a:r>
            <a:r>
              <a:rPr lang="en-GB" sz="2800" i="1" dirty="0">
                <a:ea typeface="Times New Roman" panose="02020603050405020304" pitchFamily="18" charset="0"/>
                <a:cs typeface="Arial" panose="020B0604020202020204" pitchFamily="34" charset="0"/>
              </a:rPr>
              <a:t>v Thomas Cook </a:t>
            </a:r>
            <a:r>
              <a:rPr lang="en-GB" sz="2800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Ltd </a:t>
            </a:r>
            <a:r>
              <a:rPr lang="en-GB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(2014, UKSC)</a:t>
            </a:r>
          </a:p>
          <a:p>
            <a:r>
              <a:rPr lang="en-GB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Bus travel: </a:t>
            </a:r>
            <a:r>
              <a:rPr lang="en-GB" sz="2800" i="1" dirty="0">
                <a:ea typeface="Times New Roman" panose="02020603050405020304" pitchFamily="18" charset="0"/>
                <a:cs typeface="Arial" panose="020B0604020202020204" pitchFamily="34" charset="0"/>
              </a:rPr>
              <a:t>FirstGroup plc v </a:t>
            </a:r>
            <a:r>
              <a:rPr lang="en-GB" sz="2800" i="1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Paulley</a:t>
            </a:r>
            <a:r>
              <a:rPr lang="en-GB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8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2017, UKSC)</a:t>
            </a:r>
            <a:endParaRPr lang="en-GB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3" y="2178050"/>
            <a:ext cx="4186808" cy="467995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endParaRPr lang="en-GB" dirty="0" smtClean="0"/>
          </a:p>
          <a:p>
            <a:pPr>
              <a:spcBef>
                <a:spcPts val="400"/>
              </a:spcBef>
            </a:pPr>
            <a:r>
              <a:rPr lang="en-GB" sz="2800" dirty="0" smtClean="0"/>
              <a:t>Risk of poverty</a:t>
            </a:r>
          </a:p>
          <a:p>
            <a:pPr>
              <a:spcBef>
                <a:spcPts val="400"/>
              </a:spcBef>
            </a:pPr>
            <a:r>
              <a:rPr lang="en-GB" sz="2800" dirty="0" smtClean="0"/>
              <a:t>Inadequate </a:t>
            </a:r>
            <a:r>
              <a:rPr lang="en-GB" sz="2800" dirty="0" smtClean="0"/>
              <a:t>housing</a:t>
            </a:r>
          </a:p>
          <a:p>
            <a:pPr>
              <a:spcBef>
                <a:spcPts val="400"/>
              </a:spcBef>
            </a:pPr>
            <a:r>
              <a:rPr lang="en-GB" sz="2800" dirty="0" smtClean="0"/>
              <a:t>Education: </a:t>
            </a:r>
            <a:r>
              <a:rPr lang="en-GB" sz="2800" i="1" dirty="0" err="1" smtClean="0"/>
              <a:t>Sinnott</a:t>
            </a:r>
            <a:r>
              <a:rPr lang="en-GB" sz="2800" i="1" dirty="0" smtClean="0"/>
              <a:t> v Minister of Education </a:t>
            </a:r>
            <a:r>
              <a:rPr lang="en-GB" sz="2800" dirty="0" smtClean="0"/>
              <a:t>(2001)</a:t>
            </a:r>
          </a:p>
          <a:p>
            <a:pPr>
              <a:spcBef>
                <a:spcPts val="400"/>
              </a:spcBef>
            </a:pPr>
            <a:r>
              <a:rPr lang="en-GB" sz="2800" dirty="0" smtClean="0"/>
              <a:t>Ratifying the UNCRPD (draft Bill, 2016)</a:t>
            </a:r>
          </a:p>
          <a:p>
            <a:pPr>
              <a:spcBef>
                <a:spcPts val="4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2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4800" dirty="0" smtClean="0"/>
              <a:t>Спасибо </a:t>
            </a:r>
            <a:r>
              <a:rPr lang="ru-RU" sz="4800" dirty="0"/>
              <a:t>за прослушивание. </a:t>
            </a:r>
            <a:endParaRPr lang="en-GB" sz="4800" dirty="0" smtClean="0"/>
          </a:p>
          <a:p>
            <a:pPr marL="109728" indent="0" algn="ctr">
              <a:buNone/>
            </a:pPr>
            <a:r>
              <a:rPr lang="ru-RU" sz="4800" dirty="0" smtClean="0"/>
              <a:t>У </a:t>
            </a:r>
            <a:r>
              <a:rPr lang="ru-RU" sz="4800" dirty="0"/>
              <a:t>вас есть вопросы</a:t>
            </a:r>
            <a:r>
              <a:rPr lang="ru-RU" sz="4800" dirty="0" smtClean="0"/>
              <a:t>?</a:t>
            </a:r>
            <a:endParaRPr lang="en-GB" sz="4800" dirty="0" smtClean="0"/>
          </a:p>
          <a:p>
            <a:pPr marL="109728" indent="0" algn="ctr">
              <a:buNone/>
            </a:pPr>
            <a:endParaRPr lang="en-GB" sz="4800" dirty="0"/>
          </a:p>
          <a:p>
            <a:pPr marL="109728" lvl="0" indent="0" algn="ctr">
              <a:buClr>
                <a:srgbClr val="2DA2BF"/>
              </a:buClr>
              <a:buNone/>
            </a:pPr>
            <a:r>
              <a:rPr lang="en-GB" sz="4800" dirty="0">
                <a:solidFill>
                  <a:prstClr val="black"/>
                </a:solidFill>
              </a:rPr>
              <a:t>Thanks for listening. </a:t>
            </a:r>
          </a:p>
          <a:p>
            <a:pPr marL="109728" lvl="0" indent="0" algn="ctr">
              <a:buClr>
                <a:srgbClr val="2DA2BF"/>
              </a:buClr>
              <a:buNone/>
            </a:pPr>
            <a:r>
              <a:rPr lang="en-GB" sz="4800" dirty="0">
                <a:solidFill>
                  <a:prstClr val="black"/>
                </a:solidFill>
              </a:rPr>
              <a:t>Do you have any questions?</a:t>
            </a:r>
          </a:p>
          <a:p>
            <a:pPr marL="109728" indent="0" algn="ctr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866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6050"/>
          </a:xfrm>
        </p:spPr>
        <p:txBody>
          <a:bodyPr/>
          <a:lstStyle/>
          <a:p>
            <a:pPr algn="ctr"/>
            <a:r>
              <a:rPr lang="en-GB" dirty="0" smtClean="0"/>
              <a:t>THE SCOPE OF THIS TALK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THE UK AND IRELAND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dirty="0" smtClean="0"/>
              <a:t>DEVOLVED POWERS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4041775" cy="433332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Ireland is an independent nation</a:t>
            </a:r>
          </a:p>
          <a:p>
            <a:r>
              <a:rPr lang="en-GB" dirty="0" smtClean="0"/>
              <a:t>The UK (of GB and NI) is not a federation but a country of regions to which some powers have been devolved</a:t>
            </a:r>
          </a:p>
          <a:p>
            <a:r>
              <a:rPr lang="en-GB" dirty="0" smtClean="0"/>
              <a:t>Scotland, Wales and Northern Ireland can protect human rights differently from England and Ireland</a:t>
            </a:r>
            <a:endParaRPr lang="en-GB" dirty="0"/>
          </a:p>
        </p:txBody>
      </p:sp>
      <p:pic>
        <p:nvPicPr>
          <p:cNvPr id="3074" name="Picture 2" descr="Image result for a map of the british isles showing the different entiti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2481"/>
            <a:ext cx="3456384" cy="41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CHILDREN ARE PROTECTED IN THE UK AND IRELAND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541" y="1243632"/>
            <a:ext cx="4249200" cy="616554"/>
          </a:xfrm>
        </p:spPr>
        <p:txBody>
          <a:bodyPr/>
          <a:lstStyle/>
          <a:p>
            <a:r>
              <a:rPr lang="en-GB" dirty="0" smtClean="0"/>
              <a:t>National mechanisms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9552" y="4005064"/>
            <a:ext cx="4185749" cy="576064"/>
          </a:xfrm>
        </p:spPr>
        <p:txBody>
          <a:bodyPr>
            <a:normAutofit/>
          </a:bodyPr>
          <a:lstStyle/>
          <a:p>
            <a:r>
              <a:rPr lang="en-GB" dirty="0" smtClean="0"/>
              <a:t>International mechanisms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52836"/>
            <a:ext cx="8219984" cy="19442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Child protection legislation</a:t>
            </a:r>
          </a:p>
          <a:p>
            <a:r>
              <a:rPr lang="en-GB" dirty="0" smtClean="0"/>
              <a:t>Human rights </a:t>
            </a:r>
            <a:r>
              <a:rPr lang="en-GB" dirty="0" smtClean="0"/>
              <a:t>legislation</a:t>
            </a:r>
          </a:p>
          <a:p>
            <a:r>
              <a:rPr lang="en-GB" dirty="0" smtClean="0"/>
              <a:t>Equality (anti-discrimination) legislation</a:t>
            </a:r>
            <a:endParaRPr lang="en-GB" dirty="0" smtClean="0"/>
          </a:p>
          <a:p>
            <a:r>
              <a:rPr lang="en-GB" dirty="0" smtClean="0"/>
              <a:t>Ombudsman institutions</a:t>
            </a:r>
          </a:p>
          <a:p>
            <a:r>
              <a:rPr lang="en-GB" dirty="0" smtClean="0"/>
              <a:t>NGO services and campaigns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553" y="4725144"/>
            <a:ext cx="8147248" cy="172819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dirty="0" smtClean="0"/>
              <a:t>Applications to European Court of Human Rights</a:t>
            </a:r>
          </a:p>
          <a:p>
            <a:pPr>
              <a:spcBef>
                <a:spcPts val="400"/>
              </a:spcBef>
            </a:pPr>
            <a:r>
              <a:rPr lang="en-GB" dirty="0" smtClean="0"/>
              <a:t>Complaints to other treaty-monitoring bodies</a:t>
            </a:r>
          </a:p>
          <a:p>
            <a:pPr>
              <a:spcBef>
                <a:spcPts val="400"/>
              </a:spcBef>
            </a:pPr>
            <a:r>
              <a:rPr lang="en-GB" dirty="0" smtClean="0"/>
              <a:t>Periodic reports by treaty-monitoring bodies</a:t>
            </a:r>
          </a:p>
          <a:p>
            <a:pPr>
              <a:spcBef>
                <a:spcPts val="400"/>
              </a:spcBef>
            </a:pPr>
            <a:r>
              <a:rPr lang="en-GB" dirty="0" smtClean="0"/>
              <a:t>Visits and reports by </a:t>
            </a:r>
            <a:r>
              <a:rPr lang="en-GB" dirty="0" smtClean="0"/>
              <a:t>Rapporteurs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524894" cy="126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en-GB" dirty="0" smtClean="0"/>
              <a:t>Children’s Commissioner for England</a:t>
            </a:r>
          </a:p>
          <a:p>
            <a:r>
              <a:rPr lang="en-GB" dirty="0" smtClean="0"/>
              <a:t>Children’s Commissioner for Wales</a:t>
            </a:r>
          </a:p>
          <a:p>
            <a:r>
              <a:rPr lang="en-GB" dirty="0" smtClean="0"/>
              <a:t>Children and Young People’s Commissioner Scotland</a:t>
            </a:r>
          </a:p>
          <a:p>
            <a:r>
              <a:rPr lang="en-GB" dirty="0" smtClean="0"/>
              <a:t>Northern Ireland Commissioner for Children and Young People (NICCY)</a:t>
            </a:r>
          </a:p>
          <a:p>
            <a:r>
              <a:rPr lang="en-GB" dirty="0" smtClean="0"/>
              <a:t>Report of the UK Children’s Commissioners on the UK’s Fifth Periodic Report to the UN Committee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OMBUDSMAN INSTITUTIONS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37444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/>
          </a:bodyPr>
          <a:lstStyle/>
          <a:p>
            <a:r>
              <a:rPr lang="en-GB" dirty="0" smtClean="0"/>
              <a:t>The ECHR is part of UK law, but the UN Convention on the Rights of the Child and its ‘best interests’ principle (Article 3) are </a:t>
            </a:r>
            <a:r>
              <a:rPr lang="en-GB" u="sng" dirty="0" smtClean="0"/>
              <a:t>not</a:t>
            </a:r>
          </a:p>
          <a:p>
            <a:r>
              <a:rPr lang="en-GB" dirty="0" smtClean="0"/>
              <a:t>Courts have a duty </a:t>
            </a:r>
            <a:r>
              <a:rPr lang="en-GB" dirty="0" smtClean="0">
                <a:solidFill>
                  <a:srgbClr val="000000"/>
                </a:solidFill>
              </a:rPr>
              <a:t>to make the child’s </a:t>
            </a:r>
            <a:r>
              <a:rPr lang="en-GB" dirty="0">
                <a:solidFill>
                  <a:srgbClr val="000000"/>
                </a:solidFill>
              </a:rPr>
              <a:t>welfare </a:t>
            </a:r>
            <a:r>
              <a:rPr lang="en-GB" dirty="0" smtClean="0">
                <a:solidFill>
                  <a:srgbClr val="000000"/>
                </a:solidFill>
              </a:rPr>
              <a:t>the paramount consideration when deciding any question relating to the child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The influence of the UNCRC is growing:</a:t>
            </a:r>
          </a:p>
          <a:p>
            <a:pPr marL="109728" indent="0">
              <a:buNone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- the </a:t>
            </a:r>
            <a:r>
              <a:rPr lang="en-GB" i="1" dirty="0" smtClean="0">
                <a:solidFill>
                  <a:srgbClr val="000000"/>
                </a:solidFill>
              </a:rPr>
              <a:t>SG </a:t>
            </a:r>
            <a:r>
              <a:rPr lang="en-GB" dirty="0" smtClean="0">
                <a:solidFill>
                  <a:srgbClr val="000000"/>
                </a:solidFill>
              </a:rPr>
              <a:t>case [2015] UKSC 16</a:t>
            </a:r>
          </a:p>
          <a:p>
            <a:pPr marL="109728" indent="0">
              <a:buNone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- reliance by the ECtHR on UNCRC standards, </a:t>
            </a:r>
          </a:p>
          <a:p>
            <a:pPr marL="109728" indent="0">
              <a:buNone/>
            </a:pP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    e.g. in </a:t>
            </a:r>
            <a:r>
              <a:rPr lang="en-GB" i="1" dirty="0" err="1" smtClean="0">
                <a:solidFill>
                  <a:srgbClr val="000000"/>
                </a:solidFill>
              </a:rPr>
              <a:t>Jeunesse</a:t>
            </a:r>
            <a:r>
              <a:rPr lang="en-GB" i="1" dirty="0" smtClean="0">
                <a:solidFill>
                  <a:srgbClr val="000000"/>
                </a:solidFill>
              </a:rPr>
              <a:t> v The Netherlands</a:t>
            </a:r>
            <a:r>
              <a:rPr lang="en-GB" dirty="0" smtClean="0">
                <a:solidFill>
                  <a:srgbClr val="000000"/>
                </a:solidFill>
              </a:rPr>
              <a:t> (2014)</a:t>
            </a:r>
            <a:r>
              <a:rPr lang="en-GB" i="1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 PROTECTION IN THE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7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r>
              <a:rPr lang="en-GB" dirty="0" smtClean="0"/>
              <a:t>The Independent Inquiry into Child Sexual Abuse in England and Wales (ongoing since 2014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Report </a:t>
            </a:r>
            <a:r>
              <a:rPr lang="en-GB" dirty="0" smtClean="0"/>
              <a:t>of the Historical Institutional Abuse Inquiry in Northern Ireland (2017), covering the period 1922 to 1995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 SEXUAL ABUSE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6523"/>
            <a:ext cx="21728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75" y="2564904"/>
            <a:ext cx="22669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6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b="1" u="sng" dirty="0" smtClean="0"/>
              <a:t>SCOTLAND</a:t>
            </a:r>
          </a:p>
          <a:p>
            <a:r>
              <a:rPr lang="en-GB" dirty="0" smtClean="0"/>
              <a:t>Children’s Hearings (Scotland) Act 2011</a:t>
            </a:r>
          </a:p>
          <a:p>
            <a:r>
              <a:rPr lang="en-GB" dirty="0" smtClean="0"/>
              <a:t>Children and Young People (Scotland) Act 2014</a:t>
            </a:r>
          </a:p>
          <a:p>
            <a:pPr marL="109728" indent="0">
              <a:buNone/>
            </a:pPr>
            <a:r>
              <a:rPr lang="en-GB" b="1" u="sng" dirty="0" smtClean="0"/>
              <a:t>NORTHERN IRELAND</a:t>
            </a:r>
          </a:p>
          <a:p>
            <a:r>
              <a:rPr lang="en-GB" dirty="0" smtClean="0"/>
              <a:t>Northern Ireland Act 1998: ‘equality schemes’</a:t>
            </a:r>
          </a:p>
          <a:p>
            <a:r>
              <a:rPr lang="en-GB" dirty="0" smtClean="0"/>
              <a:t>Children’s </a:t>
            </a:r>
            <a:r>
              <a:rPr lang="en-GB" dirty="0"/>
              <a:t>Services Co-operation Act (NI) 2015 </a:t>
            </a:r>
            <a:endParaRPr lang="en-GB" dirty="0" smtClean="0"/>
          </a:p>
          <a:p>
            <a:r>
              <a:rPr lang="en-GB" dirty="0"/>
              <a:t>Addressing Bullying in Schools Act (NI) 2016 </a:t>
            </a:r>
            <a:endParaRPr lang="en-GB" dirty="0" smtClean="0"/>
          </a:p>
          <a:p>
            <a:pPr marL="109728" indent="0">
              <a:buNone/>
            </a:pPr>
            <a:r>
              <a:rPr lang="en-GB" b="1" u="sng" dirty="0" smtClean="0"/>
              <a:t>WALES</a:t>
            </a:r>
          </a:p>
          <a:p>
            <a:r>
              <a:rPr lang="en-GB" dirty="0" smtClean="0"/>
              <a:t>National Action Plan 2009</a:t>
            </a:r>
          </a:p>
          <a:p>
            <a:r>
              <a:rPr lang="en-GB" dirty="0"/>
              <a:t>Rights of Children and Young Persons (Wales) Measure 2011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VARIATIONS IN THE REGIONS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8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5800</TotalTime>
  <Words>969</Words>
  <Application>Microsoft Office PowerPoint</Application>
  <PresentationFormat>On-screen Show (4:3)</PresentationFormat>
  <Paragraphs>132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Concourse</vt:lpstr>
      <vt:lpstr>How the human rights of children and people with disabilities are protected in the UK and Ireland</vt:lpstr>
      <vt:lpstr>SOME RELEVANT LITERATURE</vt:lpstr>
      <vt:lpstr>THE SCOPE OF THIS TALK</vt:lpstr>
      <vt:lpstr>HOW CHILDREN ARE PROTECTED IN THE UK AND IRELAND</vt:lpstr>
      <vt:lpstr>OMBUDSMAN INSTITUTIONS</vt:lpstr>
      <vt:lpstr>PowerPoint Presentation</vt:lpstr>
      <vt:lpstr>CHILD PROTECTION IN THE UK</vt:lpstr>
      <vt:lpstr>CHILD SEXUAL ABUSE</vt:lpstr>
      <vt:lpstr>VARIATIONS IN THE REGIONS</vt:lpstr>
      <vt:lpstr>CHILD PROTECTION IN IRELAND</vt:lpstr>
      <vt:lpstr>HOW PEOPLE WITH DISABILITIES ARE PROTECTED BY LAW IN THE UK</vt:lpstr>
      <vt:lpstr>HOW PEOPLE WITH DISABILITIES ARE PROTECTED BY LAW IN IRELAND</vt:lpstr>
      <vt:lpstr>UN CONVENTION ON THE RIGHTS OF PERSONS WITH DISABILITIES</vt:lpstr>
      <vt:lpstr>PowerPoint Presentation</vt:lpstr>
      <vt:lpstr>UN SPECIAL RAPPORTEURS</vt:lpstr>
      <vt:lpstr>THE UK’S ‘BEDROOM TAX’</vt:lpstr>
      <vt:lpstr>DISABILTY IN THE UK AND              ‘THE BEDROOM TAX’</vt:lpstr>
      <vt:lpstr> ‘THE BENEFIT CAP’ £20,000 for families £13,400 for single people  </vt:lpstr>
      <vt:lpstr>COURT CHALLENGES TO  ‘THE BENEFIT CAP’</vt:lpstr>
      <vt:lpstr>CURRENT DISABILITY ISSUES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Exceptions</dc:title>
  <dc:creator>Lisa Glennon</dc:creator>
  <cp:lastModifiedBy>Brice</cp:lastModifiedBy>
  <cp:revision>314</cp:revision>
  <cp:lastPrinted>2017-06-02T08:13:28Z</cp:lastPrinted>
  <dcterms:created xsi:type="dcterms:W3CDTF">2008-09-08T14:50:45Z</dcterms:created>
  <dcterms:modified xsi:type="dcterms:W3CDTF">2017-06-25T13:58:04Z</dcterms:modified>
</cp:coreProperties>
</file>