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61" r:id="rId2"/>
  </p:sldMasterIdLst>
  <p:notesMasterIdLst>
    <p:notesMasterId r:id="rId26"/>
  </p:notesMasterIdLst>
  <p:sldIdLst>
    <p:sldId id="266" r:id="rId3"/>
    <p:sldId id="410" r:id="rId4"/>
    <p:sldId id="414" r:id="rId5"/>
    <p:sldId id="415" r:id="rId6"/>
    <p:sldId id="416" r:id="rId7"/>
    <p:sldId id="417" r:id="rId8"/>
    <p:sldId id="419" r:id="rId9"/>
    <p:sldId id="420" r:id="rId10"/>
    <p:sldId id="421" r:id="rId11"/>
    <p:sldId id="422" r:id="rId12"/>
    <p:sldId id="423" r:id="rId13"/>
    <p:sldId id="424" r:id="rId14"/>
    <p:sldId id="426" r:id="rId15"/>
    <p:sldId id="427" r:id="rId16"/>
    <p:sldId id="425" r:id="rId17"/>
    <p:sldId id="429" r:id="rId18"/>
    <p:sldId id="430" r:id="rId19"/>
    <p:sldId id="431" r:id="rId20"/>
    <p:sldId id="432" r:id="rId21"/>
    <p:sldId id="433" r:id="rId22"/>
    <p:sldId id="434" r:id="rId23"/>
    <p:sldId id="436" r:id="rId24"/>
    <p:sldId id="437"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itchFamily="-80"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itchFamily="-80"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itchFamily="-80"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itchFamily="-80"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itchFamily="-8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itchFamily="-8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itchFamily="-8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itchFamily="-8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itchFamily="-8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62" autoAdjust="0"/>
    <p:restoredTop sz="94622" autoAdjust="0"/>
  </p:normalViewPr>
  <p:slideViewPr>
    <p:cSldViewPr>
      <p:cViewPr varScale="1">
        <p:scale>
          <a:sx n="59" d="100"/>
          <a:sy n="59" d="100"/>
        </p:scale>
        <p:origin x="1332"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7A41B1-C2F5-4EAE-ADDB-9CC1C5A68AEA}" type="datetimeFigureOut">
              <a:rPr lang="en-GB" smtClean="0"/>
              <a:t>26/06/2017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49C027-7F7B-4FE1-9222-C2C3DD588EA3}" type="slidenum">
              <a:rPr lang="en-GB" smtClean="0"/>
              <a:t>‹#›</a:t>
            </a:fld>
            <a:endParaRPr lang="en-GB"/>
          </a:p>
        </p:txBody>
      </p:sp>
    </p:spTree>
    <p:extLst>
      <p:ext uri="{BB962C8B-B14F-4D97-AF65-F5344CB8AC3E}">
        <p14:creationId xmlns:p14="http://schemas.microsoft.com/office/powerpoint/2010/main" val="58297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B22A8114-2CAD-4CFB-8E59-60EF44997AEB}" type="slidenum">
              <a:rPr lang="en-GB" altLang="en-US"/>
              <a:pPr>
                <a:defRPr/>
              </a:pPr>
              <a:t>‹#›</a:t>
            </a:fld>
            <a:endParaRPr lang="en-GB" altLang="en-US"/>
          </a:p>
        </p:txBody>
      </p:sp>
    </p:spTree>
    <p:extLst>
      <p:ext uri="{BB962C8B-B14F-4D97-AF65-F5344CB8AC3E}">
        <p14:creationId xmlns:p14="http://schemas.microsoft.com/office/powerpoint/2010/main" val="116347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09918E99-DC1F-4134-8BA9-D265C51C7B8C}" type="slidenum">
              <a:rPr lang="en-GB" altLang="en-US"/>
              <a:pPr>
                <a:defRPr/>
              </a:pPr>
              <a:t>‹#›</a:t>
            </a:fld>
            <a:endParaRPr lang="en-GB" altLang="en-US"/>
          </a:p>
        </p:txBody>
      </p:sp>
    </p:spTree>
    <p:extLst>
      <p:ext uri="{BB962C8B-B14F-4D97-AF65-F5344CB8AC3E}">
        <p14:creationId xmlns:p14="http://schemas.microsoft.com/office/powerpoint/2010/main" val="4056936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6EAA2274-7DAB-43AA-822B-CF7EB7007982}" type="slidenum">
              <a:rPr lang="en-GB" altLang="en-US"/>
              <a:pPr>
                <a:defRPr/>
              </a:pPr>
              <a:t>‹#›</a:t>
            </a:fld>
            <a:endParaRPr lang="en-GB" altLang="en-US"/>
          </a:p>
        </p:txBody>
      </p:sp>
    </p:spTree>
    <p:extLst>
      <p:ext uri="{BB962C8B-B14F-4D97-AF65-F5344CB8AC3E}">
        <p14:creationId xmlns:p14="http://schemas.microsoft.com/office/powerpoint/2010/main" val="42075197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C9D0B4A-530D-4F37-8772-343147A88DBF}"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1978279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6423414-2F0B-4242-A51C-BD089B1D580F}"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1154359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E24E5BA-47B8-4FFC-86A8-C09115C3CF5D}"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37305858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178692EB-3148-44FA-A9E2-9D36C138327F}"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4020416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3D4DB94A-0E8B-4326-8F84-A86CE97408F8}"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31942185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ADE09DA8-DE95-4662-B852-D95AC441F9C3}"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32152463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D49B42DD-2AC8-439E-A3E1-522D6E312D39}"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10076319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D4442495-455F-4D0D-BDF1-B823DB67AC0E}"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2039247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9AF85DC8-A10D-40C6-828B-244952983A0B}" type="slidenum">
              <a:rPr lang="en-GB" altLang="en-US"/>
              <a:pPr>
                <a:defRPr/>
              </a:pPr>
              <a:t>‹#›</a:t>
            </a:fld>
            <a:endParaRPr lang="en-GB" altLang="en-US"/>
          </a:p>
        </p:txBody>
      </p:sp>
    </p:spTree>
    <p:extLst>
      <p:ext uri="{BB962C8B-B14F-4D97-AF65-F5344CB8AC3E}">
        <p14:creationId xmlns:p14="http://schemas.microsoft.com/office/powerpoint/2010/main" val="280982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C0A51C45-0CF0-49E3-BFDF-4E09BF785295}"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36619868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27511572-0278-4EC3-94CA-5B3F0934ED3D}"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930805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8C2E541-00A8-47C3-AC64-7070B4F998EB}"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249597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8BEB5D3B-9BBE-45F7-8D79-66B0F667CF0E}" type="slidenum">
              <a:rPr lang="en-GB" altLang="en-US"/>
              <a:pPr>
                <a:defRPr/>
              </a:pPr>
              <a:t>‹#›</a:t>
            </a:fld>
            <a:endParaRPr lang="en-GB" altLang="en-US"/>
          </a:p>
        </p:txBody>
      </p:sp>
    </p:spTree>
    <p:extLst>
      <p:ext uri="{BB962C8B-B14F-4D97-AF65-F5344CB8AC3E}">
        <p14:creationId xmlns:p14="http://schemas.microsoft.com/office/powerpoint/2010/main" val="1423164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BF67357C-91E5-4F58-A385-E28FDAB962C4}" type="slidenum">
              <a:rPr lang="en-GB" altLang="en-US"/>
              <a:pPr>
                <a:defRPr/>
              </a:pPr>
              <a:t>‹#›</a:t>
            </a:fld>
            <a:endParaRPr lang="en-GB" altLang="en-US"/>
          </a:p>
        </p:txBody>
      </p:sp>
    </p:spTree>
    <p:extLst>
      <p:ext uri="{BB962C8B-B14F-4D97-AF65-F5344CB8AC3E}">
        <p14:creationId xmlns:p14="http://schemas.microsoft.com/office/powerpoint/2010/main" val="3234797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D2DEC1D7-6E08-4C4C-87EE-38BD20415DE7}" type="slidenum">
              <a:rPr lang="en-GB" altLang="en-US"/>
              <a:pPr>
                <a:defRPr/>
              </a:pPr>
              <a:t>‹#›</a:t>
            </a:fld>
            <a:endParaRPr lang="en-GB" altLang="en-US"/>
          </a:p>
        </p:txBody>
      </p:sp>
    </p:spTree>
    <p:extLst>
      <p:ext uri="{BB962C8B-B14F-4D97-AF65-F5344CB8AC3E}">
        <p14:creationId xmlns:p14="http://schemas.microsoft.com/office/powerpoint/2010/main" val="1261719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AE074A94-7872-465F-841A-4F95A0673E60}" type="slidenum">
              <a:rPr lang="en-GB" altLang="en-US"/>
              <a:pPr>
                <a:defRPr/>
              </a:pPr>
              <a:t>‹#›</a:t>
            </a:fld>
            <a:endParaRPr lang="en-GB" altLang="en-US"/>
          </a:p>
        </p:txBody>
      </p:sp>
    </p:spTree>
    <p:extLst>
      <p:ext uri="{BB962C8B-B14F-4D97-AF65-F5344CB8AC3E}">
        <p14:creationId xmlns:p14="http://schemas.microsoft.com/office/powerpoint/2010/main" val="3749696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075F6D97-A079-4757-8518-75708AACAAA9}" type="slidenum">
              <a:rPr lang="en-GB" altLang="en-US"/>
              <a:pPr>
                <a:defRPr/>
              </a:pPr>
              <a:t>‹#›</a:t>
            </a:fld>
            <a:endParaRPr lang="en-GB" altLang="en-US"/>
          </a:p>
        </p:txBody>
      </p:sp>
    </p:spTree>
    <p:extLst>
      <p:ext uri="{BB962C8B-B14F-4D97-AF65-F5344CB8AC3E}">
        <p14:creationId xmlns:p14="http://schemas.microsoft.com/office/powerpoint/2010/main" val="32350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8E773820-796E-4AC0-919E-EF07B9F29B55}" type="slidenum">
              <a:rPr lang="en-GB" altLang="en-US"/>
              <a:pPr>
                <a:defRPr/>
              </a:pPr>
              <a:t>‹#›</a:t>
            </a:fld>
            <a:endParaRPr lang="en-GB" altLang="en-US"/>
          </a:p>
        </p:txBody>
      </p:sp>
    </p:spTree>
    <p:extLst>
      <p:ext uri="{BB962C8B-B14F-4D97-AF65-F5344CB8AC3E}">
        <p14:creationId xmlns:p14="http://schemas.microsoft.com/office/powerpoint/2010/main" val="2669784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5BF9CDD8-25BD-4F3A-87FC-1220B6F3CB25}" type="slidenum">
              <a:rPr lang="en-GB" altLang="en-US"/>
              <a:pPr>
                <a:defRPr/>
              </a:pPr>
              <a:t>‹#›</a:t>
            </a:fld>
            <a:endParaRPr lang="en-GB" altLang="en-US"/>
          </a:p>
        </p:txBody>
      </p:sp>
    </p:spTree>
    <p:extLst>
      <p:ext uri="{BB962C8B-B14F-4D97-AF65-F5344CB8AC3E}">
        <p14:creationId xmlns:p14="http://schemas.microsoft.com/office/powerpoint/2010/main" val="1516074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843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ea typeface="ＭＳ Ｐゴシック" panose="020B0600070205080204" pitchFamily="34" charset="-128"/>
              </a:defRPr>
            </a:lvl1pPr>
          </a:lstStyle>
          <a:p>
            <a:pPr>
              <a:defRPr/>
            </a:pPr>
            <a:endParaRPr lang="en-GB" altLang="en-US"/>
          </a:p>
        </p:txBody>
      </p:sp>
      <p:sp>
        <p:nvSpPr>
          <p:cNvPr id="1843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ea typeface="ＭＳ Ｐゴシック" panose="020B0600070205080204" pitchFamily="34" charset="-128"/>
              </a:defRPr>
            </a:lvl1pPr>
          </a:lstStyle>
          <a:p>
            <a:pPr>
              <a:defRPr/>
            </a:pPr>
            <a:endParaRPr lang="en-GB" altLang="en-US"/>
          </a:p>
        </p:txBody>
      </p:sp>
      <p:sp>
        <p:nvSpPr>
          <p:cNvPr id="1843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ea typeface="ＭＳ Ｐゴシック" panose="020B0600070205080204" pitchFamily="34" charset="-128"/>
              </a:defRPr>
            </a:lvl1pPr>
          </a:lstStyle>
          <a:p>
            <a:pPr>
              <a:defRPr/>
            </a:pPr>
            <a:fld id="{D07E635D-9918-41D3-B310-0617C6D27AB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84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80" charset="-128"/>
              </a:defRPr>
            </a:lvl1pPr>
          </a:lstStyle>
          <a:p>
            <a:pPr>
              <a:defRPr/>
            </a:pPr>
            <a:endParaRPr lang="en-GB">
              <a:solidFill>
                <a:srgbClr val="000000"/>
              </a:solidFill>
            </a:endParaRPr>
          </a:p>
        </p:txBody>
      </p:sp>
      <p:sp>
        <p:nvSpPr>
          <p:cNvPr id="184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80" charset="-128"/>
              </a:defRPr>
            </a:lvl1pPr>
          </a:lstStyle>
          <a:p>
            <a:pPr>
              <a:defRPr/>
            </a:pPr>
            <a:endParaRPr lang="en-GB">
              <a:solidFill>
                <a:srgbClr val="000000"/>
              </a:solidFill>
            </a:endParaRPr>
          </a:p>
        </p:txBody>
      </p:sp>
      <p:sp>
        <p:nvSpPr>
          <p:cNvPr id="184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DA93DBA5-323E-4600-A693-361EF7440F3B}" type="slidenum">
              <a:rPr lang="en-GB" altLang="en-US">
                <a:solidFill>
                  <a:srgbClr val="000000"/>
                </a:solidFill>
                <a:latin typeface="Arial" charset="0"/>
              </a:rPr>
              <a:pPr/>
              <a:t>‹#›</a:t>
            </a:fld>
            <a:endParaRPr lang="en-GB" altLang="en-US">
              <a:solidFill>
                <a:srgbClr val="000000"/>
              </a:solidFill>
              <a:latin typeface="Arial" charset="0"/>
            </a:endParaRPr>
          </a:p>
        </p:txBody>
      </p:sp>
    </p:spTree>
    <p:extLst>
      <p:ext uri="{BB962C8B-B14F-4D97-AF65-F5344CB8AC3E}">
        <p14:creationId xmlns:p14="http://schemas.microsoft.com/office/powerpoint/2010/main" val="196996660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pto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descr="foo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500813"/>
            <a:ext cx="9144000"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4"/>
          <p:cNvSpPr>
            <a:spLocks noGrp="1" noChangeArrowheads="1"/>
          </p:cNvSpPr>
          <p:nvPr>
            <p:ph type="ctrTitle"/>
          </p:nvPr>
        </p:nvSpPr>
        <p:spPr>
          <a:xfrm>
            <a:off x="685006" y="1094404"/>
            <a:ext cx="7773987" cy="1758532"/>
          </a:xfrm>
        </p:spPr>
        <p:txBody>
          <a:bodyPr anchor="ctr"/>
          <a:lstStyle/>
          <a:p>
            <a:pPr eaLnBrk="1" hangingPunct="1"/>
            <a:br>
              <a:rPr lang="en-GB" altLang="en-US" sz="2000" dirty="0"/>
            </a:br>
            <a:r>
              <a:rPr lang="en-GB" altLang="en-US" sz="2000" dirty="0"/>
              <a:t>V SUMMER SCHOOL OF HUMAN RIGHTS OF THE CONSORTIUM OF RUSSIAN UNIVERSITIES</a:t>
            </a:r>
            <a:br>
              <a:rPr lang="en-GB" altLang="en-US" sz="2000" dirty="0"/>
            </a:br>
            <a:r>
              <a:rPr lang="en-GB" altLang="en-US" sz="2000" dirty="0"/>
              <a:t>«SOCIAL VULNERABILITY: MODERN CHALLENGES AND INTERNATIONAL PROTECTION»</a:t>
            </a:r>
            <a:br>
              <a:rPr lang="en-GB" altLang="en-US" sz="2000" dirty="0"/>
            </a:br>
            <a:r>
              <a:rPr lang="de-DE" altLang="en-US" sz="2000" dirty="0"/>
              <a:t>Yekaterinburg, 26 – 30 June 2017</a:t>
            </a:r>
            <a:br>
              <a:rPr lang="en-GB" altLang="en-US" sz="1400" dirty="0"/>
            </a:br>
            <a:br>
              <a:rPr lang="en-GB" altLang="en-US" sz="2000" dirty="0"/>
            </a:br>
            <a:endParaRPr lang="en-GB" altLang="en-US" sz="2000" dirty="0"/>
          </a:p>
        </p:txBody>
      </p:sp>
      <p:sp>
        <p:nvSpPr>
          <p:cNvPr id="2053" name="Rectangle 5"/>
          <p:cNvSpPr>
            <a:spLocks noGrp="1" noChangeArrowheads="1"/>
          </p:cNvSpPr>
          <p:nvPr>
            <p:ph type="subTitle" idx="1"/>
          </p:nvPr>
        </p:nvSpPr>
        <p:spPr>
          <a:xfrm>
            <a:off x="1042988" y="2996952"/>
            <a:ext cx="6688137" cy="3311773"/>
          </a:xfrm>
        </p:spPr>
        <p:txBody>
          <a:bodyPr/>
          <a:lstStyle/>
          <a:p>
            <a:pPr eaLnBrk="1" hangingPunct="1"/>
            <a:r>
              <a:rPr lang="en-GB" altLang="en-US" sz="2800" b="1" dirty="0"/>
              <a:t>Do Children have the Right to Education under the ECHR?</a:t>
            </a:r>
          </a:p>
          <a:p>
            <a:pPr eaLnBrk="1" hangingPunct="1"/>
            <a:endParaRPr lang="en-GB" altLang="en-US" sz="2800" b="1" dirty="0"/>
          </a:p>
          <a:p>
            <a:pPr eaLnBrk="1" hangingPunct="1"/>
            <a:r>
              <a:rPr lang="en-GB" altLang="en-US" sz="3200" b="1" dirty="0"/>
              <a:t> </a:t>
            </a:r>
            <a:r>
              <a:rPr lang="en-GB" altLang="en-US" b="1" dirty="0"/>
              <a:t>Bill Bowring, Professor of Law, </a:t>
            </a:r>
          </a:p>
          <a:p>
            <a:pPr eaLnBrk="1" hangingPunct="1"/>
            <a:r>
              <a:rPr lang="en-GB" altLang="en-US" b="1" dirty="0"/>
              <a:t>Birkbeck College, University of London </a:t>
            </a:r>
            <a:endParaRPr lang="en-GB"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A8D20-B8DC-4690-8E12-D16CB5379B15}"/>
              </a:ext>
            </a:extLst>
          </p:cNvPr>
          <p:cNvSpPr>
            <a:spLocks noGrp="1"/>
          </p:cNvSpPr>
          <p:nvPr>
            <p:ph type="title"/>
          </p:nvPr>
        </p:nvSpPr>
        <p:spPr>
          <a:xfrm>
            <a:off x="457200" y="116632"/>
            <a:ext cx="8229600" cy="792088"/>
          </a:xfrm>
        </p:spPr>
        <p:txBody>
          <a:bodyPr/>
          <a:lstStyle/>
          <a:p>
            <a:r>
              <a:rPr lang="en-GB" sz="2400" dirty="0"/>
              <a:t>The right to education in the ECHR - 1950</a:t>
            </a:r>
          </a:p>
        </p:txBody>
      </p:sp>
      <p:sp>
        <p:nvSpPr>
          <p:cNvPr id="3" name="Content Placeholder 2">
            <a:extLst>
              <a:ext uri="{FF2B5EF4-FFF2-40B4-BE49-F238E27FC236}">
                <a16:creationId xmlns:a16="http://schemas.microsoft.com/office/drawing/2014/main" id="{C0D4A702-C5E2-424E-9C00-C47D82B4D78B}"/>
              </a:ext>
            </a:extLst>
          </p:cNvPr>
          <p:cNvSpPr>
            <a:spLocks noGrp="1"/>
          </p:cNvSpPr>
          <p:nvPr>
            <p:ph idx="1"/>
          </p:nvPr>
        </p:nvSpPr>
        <p:spPr>
          <a:xfrm>
            <a:off x="457200" y="980728"/>
            <a:ext cx="8229600" cy="5616624"/>
          </a:xfrm>
        </p:spPr>
        <p:txBody>
          <a:bodyPr/>
          <a:lstStyle/>
          <a:p>
            <a:r>
              <a:rPr lang="en-GB" sz="2000" dirty="0"/>
              <a:t>In the negotiations concerning the ECHR, a right to education was </a:t>
            </a:r>
            <a:r>
              <a:rPr lang="en-GB" sz="2000" b="1" dirty="0"/>
              <a:t>not listed</a:t>
            </a:r>
            <a:r>
              <a:rPr lang="en-GB" sz="2000" dirty="0"/>
              <a:t> in the original proposals from the European Movement in March 1949,  or the ‘</a:t>
            </a:r>
            <a:r>
              <a:rPr lang="en-GB" sz="2000" dirty="0" err="1"/>
              <a:t>Teitgens</a:t>
            </a:r>
            <a:r>
              <a:rPr lang="en-GB" sz="2000" dirty="0"/>
              <a:t> Proposals’ of July 1949. </a:t>
            </a:r>
          </a:p>
          <a:p>
            <a:r>
              <a:rPr lang="en-GB" sz="2000" dirty="0"/>
              <a:t>Only in the Report of the Maxwell-Fyfe Committee in September 1949 was there a reference to ‘</a:t>
            </a:r>
            <a:r>
              <a:rPr lang="en-GB" sz="2000" b="1" dirty="0"/>
              <a:t>the right of parents to have first choice regarding the education of their children</a:t>
            </a:r>
            <a:r>
              <a:rPr lang="en-GB" sz="2000" dirty="0"/>
              <a:t>’, with no reference to a right to education.  </a:t>
            </a:r>
          </a:p>
          <a:p>
            <a:r>
              <a:rPr lang="en-GB" sz="2000" dirty="0"/>
              <a:t>However, in the debate on 7 September 1949, this right was found to be controversial and was referred back.  </a:t>
            </a:r>
          </a:p>
          <a:p>
            <a:r>
              <a:rPr lang="en-GB" sz="2000" b="1" dirty="0"/>
              <a:t>The British expert for the Assembly of the Council of Europe, Sir Oscar Dowson, was instructed to oppose inclusion of such a right in the Convention</a:t>
            </a:r>
            <a:r>
              <a:rPr lang="en-GB" sz="2000" dirty="0"/>
              <a:t>.  </a:t>
            </a:r>
          </a:p>
          <a:p>
            <a:r>
              <a:rPr lang="en-GB" sz="2000" dirty="0"/>
              <a:t>Thus, the right to education in any form was not included in the text of the Convention finally agreed and opened for signature in 1950.</a:t>
            </a:r>
          </a:p>
        </p:txBody>
      </p:sp>
    </p:spTree>
    <p:extLst>
      <p:ext uri="{BB962C8B-B14F-4D97-AF65-F5344CB8AC3E}">
        <p14:creationId xmlns:p14="http://schemas.microsoft.com/office/powerpoint/2010/main" val="2557312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A8D20-B8DC-4690-8E12-D16CB5379B15}"/>
              </a:ext>
            </a:extLst>
          </p:cNvPr>
          <p:cNvSpPr>
            <a:spLocks noGrp="1"/>
          </p:cNvSpPr>
          <p:nvPr>
            <p:ph type="title"/>
          </p:nvPr>
        </p:nvSpPr>
        <p:spPr>
          <a:xfrm>
            <a:off x="457200" y="116632"/>
            <a:ext cx="8229600" cy="792088"/>
          </a:xfrm>
        </p:spPr>
        <p:txBody>
          <a:bodyPr/>
          <a:lstStyle/>
          <a:p>
            <a:r>
              <a:rPr lang="en-GB" sz="2400" dirty="0"/>
              <a:t>The right to education in the ECHR - 1950</a:t>
            </a:r>
          </a:p>
        </p:txBody>
      </p:sp>
      <p:sp>
        <p:nvSpPr>
          <p:cNvPr id="3" name="Content Placeholder 2">
            <a:extLst>
              <a:ext uri="{FF2B5EF4-FFF2-40B4-BE49-F238E27FC236}">
                <a16:creationId xmlns:a16="http://schemas.microsoft.com/office/drawing/2014/main" id="{C0D4A702-C5E2-424E-9C00-C47D82B4D78B}"/>
              </a:ext>
            </a:extLst>
          </p:cNvPr>
          <p:cNvSpPr>
            <a:spLocks noGrp="1"/>
          </p:cNvSpPr>
          <p:nvPr>
            <p:ph idx="1"/>
          </p:nvPr>
        </p:nvSpPr>
        <p:spPr>
          <a:xfrm>
            <a:off x="457200" y="980728"/>
            <a:ext cx="8229600" cy="5616624"/>
          </a:xfrm>
        </p:spPr>
        <p:txBody>
          <a:bodyPr/>
          <a:lstStyle/>
          <a:p>
            <a:r>
              <a:rPr lang="en-GB" sz="2000" dirty="0"/>
              <a:t>At the Consultative Assembly which met in 1949 inclusion of a right corresponding to the </a:t>
            </a:r>
            <a:r>
              <a:rPr lang="en-GB" sz="2000" b="1" dirty="0"/>
              <a:t>third paragraph only of Article 26 </a:t>
            </a:r>
            <a:r>
              <a:rPr lang="en-GB" sz="2000" dirty="0"/>
              <a:t>of the UDHR was said to be justified as a reaction to the</a:t>
            </a:r>
            <a:r>
              <a:rPr lang="en-GB" sz="2000" b="1" dirty="0"/>
              <a:t> forced regimentation of children and young persons organised by totalitarian regimes.</a:t>
            </a:r>
            <a:r>
              <a:rPr lang="en-GB" sz="2000" dirty="0"/>
              <a:t> </a:t>
            </a:r>
          </a:p>
          <a:p>
            <a:r>
              <a:rPr lang="en-GB" sz="2000" dirty="0"/>
              <a:t>The </a:t>
            </a:r>
            <a:r>
              <a:rPr lang="en-GB" sz="2000" b="1" dirty="0"/>
              <a:t>right to education as such was still out of the question</a:t>
            </a:r>
            <a:r>
              <a:rPr lang="en-GB" sz="2000" dirty="0"/>
              <a:t>.</a:t>
            </a:r>
          </a:p>
          <a:p>
            <a:r>
              <a:rPr lang="en-GB" sz="2000" dirty="0"/>
              <a:t>Support for a limited right, corresponding only to part of Article 26, also derived from the </a:t>
            </a:r>
            <a:r>
              <a:rPr lang="en-GB" sz="2000" b="1" dirty="0"/>
              <a:t>religious beliefs </a:t>
            </a:r>
            <a:r>
              <a:rPr lang="en-GB" sz="2000" dirty="0"/>
              <a:t>held by a majority of the populations of France and Italy, and a significant section of Belgians, </a:t>
            </a:r>
          </a:p>
          <a:p>
            <a:r>
              <a:rPr lang="en-GB" sz="2000" dirty="0"/>
              <a:t>‘and in particular from the insistence by the Roman Catholic Church, and indeed other churches, on </a:t>
            </a:r>
            <a:r>
              <a:rPr lang="en-GB" sz="2000" b="1" dirty="0"/>
              <a:t>sectarian education generally, or at least control over religious education</a:t>
            </a:r>
            <a:r>
              <a:rPr lang="en-GB" sz="2000" dirty="0"/>
              <a:t>’.  </a:t>
            </a:r>
          </a:p>
        </p:txBody>
      </p:sp>
    </p:spTree>
    <p:extLst>
      <p:ext uri="{BB962C8B-B14F-4D97-AF65-F5344CB8AC3E}">
        <p14:creationId xmlns:p14="http://schemas.microsoft.com/office/powerpoint/2010/main" val="3588121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A8D20-B8DC-4690-8E12-D16CB5379B15}"/>
              </a:ext>
            </a:extLst>
          </p:cNvPr>
          <p:cNvSpPr>
            <a:spLocks noGrp="1"/>
          </p:cNvSpPr>
          <p:nvPr>
            <p:ph type="title"/>
          </p:nvPr>
        </p:nvSpPr>
        <p:spPr>
          <a:xfrm>
            <a:off x="457200" y="116632"/>
            <a:ext cx="8229600" cy="792088"/>
          </a:xfrm>
        </p:spPr>
        <p:txBody>
          <a:bodyPr/>
          <a:lstStyle/>
          <a:p>
            <a:r>
              <a:rPr lang="en-GB" sz="2400" dirty="0"/>
              <a:t>The right to education in the ECHR - 1950</a:t>
            </a:r>
          </a:p>
        </p:txBody>
      </p:sp>
      <p:sp>
        <p:nvSpPr>
          <p:cNvPr id="3" name="Content Placeholder 2">
            <a:extLst>
              <a:ext uri="{FF2B5EF4-FFF2-40B4-BE49-F238E27FC236}">
                <a16:creationId xmlns:a16="http://schemas.microsoft.com/office/drawing/2014/main" id="{C0D4A702-C5E2-424E-9C00-C47D82B4D78B}"/>
              </a:ext>
            </a:extLst>
          </p:cNvPr>
          <p:cNvSpPr>
            <a:spLocks noGrp="1"/>
          </p:cNvSpPr>
          <p:nvPr>
            <p:ph idx="1"/>
          </p:nvPr>
        </p:nvSpPr>
        <p:spPr>
          <a:xfrm>
            <a:off x="457200" y="1484784"/>
            <a:ext cx="8229600" cy="5112568"/>
          </a:xfrm>
        </p:spPr>
        <p:txBody>
          <a:bodyPr/>
          <a:lstStyle/>
          <a:p>
            <a:r>
              <a:rPr lang="en-GB" sz="2000" dirty="0"/>
              <a:t>On the other hand, opposition came from the British Colonial Office, which insisted that </a:t>
            </a:r>
          </a:p>
          <a:p>
            <a:pPr lvl="1"/>
            <a:r>
              <a:rPr lang="en-GB" sz="1600" dirty="0"/>
              <a:t>‘</a:t>
            </a:r>
            <a:r>
              <a:rPr lang="en-GB" sz="2000" dirty="0"/>
              <a:t>Recognizing a right to education was problematic in view of the </a:t>
            </a:r>
            <a:r>
              <a:rPr lang="en-GB" sz="2000" b="1" dirty="0"/>
              <a:t>primitive arrangements even for primary education in some dependencies,</a:t>
            </a:r>
            <a:r>
              <a:rPr lang="en-GB" sz="2000" dirty="0"/>
              <a:t> such as the Somaliland Protectorate’.  </a:t>
            </a:r>
          </a:p>
          <a:p>
            <a:r>
              <a:rPr lang="en-GB" sz="2000" dirty="0"/>
              <a:t>The </a:t>
            </a:r>
            <a:r>
              <a:rPr lang="en-GB" sz="2000" b="1" dirty="0"/>
              <a:t>negative formulation of the right, as it appears in P1-2, was proposed by Britain </a:t>
            </a:r>
            <a:r>
              <a:rPr lang="en-GB" sz="2000" dirty="0"/>
              <a:t>at the Committee of Experts Meeting of 18–19 April 1951.  </a:t>
            </a:r>
          </a:p>
          <a:p>
            <a:r>
              <a:rPr lang="en-GB" sz="2000" dirty="0"/>
              <a:t>The final version, retaining reference to both religious and philosophical convictions, was agreed by the end of 1951.</a:t>
            </a:r>
          </a:p>
        </p:txBody>
      </p:sp>
    </p:spTree>
    <p:extLst>
      <p:ext uri="{BB962C8B-B14F-4D97-AF65-F5344CB8AC3E}">
        <p14:creationId xmlns:p14="http://schemas.microsoft.com/office/powerpoint/2010/main" val="3953795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A8D20-B8DC-4690-8E12-D16CB5379B15}"/>
              </a:ext>
            </a:extLst>
          </p:cNvPr>
          <p:cNvSpPr>
            <a:spLocks noGrp="1"/>
          </p:cNvSpPr>
          <p:nvPr>
            <p:ph type="title"/>
          </p:nvPr>
        </p:nvSpPr>
        <p:spPr>
          <a:xfrm>
            <a:off x="457200" y="116632"/>
            <a:ext cx="8229600" cy="792088"/>
          </a:xfrm>
        </p:spPr>
        <p:txBody>
          <a:bodyPr/>
          <a:lstStyle/>
          <a:p>
            <a:r>
              <a:rPr lang="en-GB" sz="2400" dirty="0"/>
              <a:t>The right to education in the ECHR - 1950</a:t>
            </a:r>
          </a:p>
        </p:txBody>
      </p:sp>
      <p:sp>
        <p:nvSpPr>
          <p:cNvPr id="3" name="Content Placeholder 2">
            <a:extLst>
              <a:ext uri="{FF2B5EF4-FFF2-40B4-BE49-F238E27FC236}">
                <a16:creationId xmlns:a16="http://schemas.microsoft.com/office/drawing/2014/main" id="{C0D4A702-C5E2-424E-9C00-C47D82B4D78B}"/>
              </a:ext>
            </a:extLst>
          </p:cNvPr>
          <p:cNvSpPr>
            <a:spLocks noGrp="1"/>
          </p:cNvSpPr>
          <p:nvPr>
            <p:ph idx="1"/>
          </p:nvPr>
        </p:nvSpPr>
        <p:spPr>
          <a:xfrm>
            <a:off x="457200" y="980728"/>
            <a:ext cx="8229600" cy="5616624"/>
          </a:xfrm>
        </p:spPr>
        <p:txBody>
          <a:bodyPr/>
          <a:lstStyle/>
          <a:p>
            <a:r>
              <a:rPr lang="en-GB" sz="2000" dirty="0" err="1"/>
              <a:t>Wahlström</a:t>
            </a:r>
            <a:r>
              <a:rPr lang="en-GB" sz="2000" dirty="0"/>
              <a:t> (2009): ‘the discussions about the right to education between 1949 and 1952 were permeated from the very beginning by what can be referred to as </a:t>
            </a:r>
            <a:r>
              <a:rPr lang="en-GB" sz="2000" b="1" dirty="0"/>
              <a:t>the balance between the state and religion in the light of the Second World War and Europe’s experience of totalitarian states</a:t>
            </a:r>
            <a:r>
              <a:rPr lang="en-GB" sz="2000" dirty="0"/>
              <a:t>.’ </a:t>
            </a:r>
          </a:p>
          <a:p>
            <a:r>
              <a:rPr lang="en-GB" sz="2000" dirty="0"/>
              <a:t>the serious disagreements between the founding states as to whether </a:t>
            </a:r>
            <a:r>
              <a:rPr lang="en-GB" sz="2000" b="1" dirty="0"/>
              <a:t>social and economic rights </a:t>
            </a:r>
            <a:r>
              <a:rPr lang="en-GB" sz="2000" dirty="0"/>
              <a:t>should be included at all in the ECHR or its Protocols led to the negative formulation in P1-2</a:t>
            </a:r>
          </a:p>
          <a:p>
            <a:r>
              <a:rPr lang="en-GB" sz="2000" dirty="0"/>
              <a:t>in the sessions in which the formulation of the right was discussed, there was no discussion as to why it did not include the word ‘child’: ‘</a:t>
            </a:r>
            <a:r>
              <a:rPr lang="en-GB" sz="2000" b="1" dirty="0"/>
              <a:t>It is only because the word “parents” is used that we know that “no person” is in fact a child’.  </a:t>
            </a:r>
          </a:p>
          <a:p>
            <a:r>
              <a:rPr lang="en-GB" sz="2000" dirty="0"/>
              <a:t>‘The Contest within … the Council of Europe was not really about education, but rather about the relation between the state and religion, or where to draw the line between the public and the private’. </a:t>
            </a:r>
          </a:p>
        </p:txBody>
      </p:sp>
    </p:spTree>
    <p:extLst>
      <p:ext uri="{BB962C8B-B14F-4D97-AF65-F5344CB8AC3E}">
        <p14:creationId xmlns:p14="http://schemas.microsoft.com/office/powerpoint/2010/main" val="1166958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A8D20-B8DC-4690-8E12-D16CB5379B15}"/>
              </a:ext>
            </a:extLst>
          </p:cNvPr>
          <p:cNvSpPr>
            <a:spLocks noGrp="1"/>
          </p:cNvSpPr>
          <p:nvPr>
            <p:ph type="title"/>
          </p:nvPr>
        </p:nvSpPr>
        <p:spPr>
          <a:xfrm>
            <a:off x="457200" y="116632"/>
            <a:ext cx="8229600" cy="792088"/>
          </a:xfrm>
        </p:spPr>
        <p:txBody>
          <a:bodyPr/>
          <a:lstStyle/>
          <a:p>
            <a:r>
              <a:rPr lang="en-GB" sz="2400" dirty="0"/>
              <a:t>The right to education in the ECHR - 1950</a:t>
            </a:r>
          </a:p>
        </p:txBody>
      </p:sp>
      <p:sp>
        <p:nvSpPr>
          <p:cNvPr id="3" name="Content Placeholder 2">
            <a:extLst>
              <a:ext uri="{FF2B5EF4-FFF2-40B4-BE49-F238E27FC236}">
                <a16:creationId xmlns:a16="http://schemas.microsoft.com/office/drawing/2014/main" id="{C0D4A702-C5E2-424E-9C00-C47D82B4D78B}"/>
              </a:ext>
            </a:extLst>
          </p:cNvPr>
          <p:cNvSpPr>
            <a:spLocks noGrp="1"/>
          </p:cNvSpPr>
          <p:nvPr>
            <p:ph idx="1"/>
          </p:nvPr>
        </p:nvSpPr>
        <p:spPr>
          <a:xfrm>
            <a:off x="457200" y="980728"/>
            <a:ext cx="8229600" cy="5616624"/>
          </a:xfrm>
        </p:spPr>
        <p:txBody>
          <a:bodyPr/>
          <a:lstStyle/>
          <a:p>
            <a:pPr marL="457200" indent="-457200">
              <a:buAutoNum type="arabicParenR"/>
            </a:pPr>
            <a:r>
              <a:rPr lang="en-GB" sz="2400" dirty="0"/>
              <a:t>the aversion of Britain and other founder members of the </a:t>
            </a:r>
            <a:r>
              <a:rPr lang="en-GB" sz="2400" dirty="0" err="1"/>
              <a:t>CoE</a:t>
            </a:r>
            <a:r>
              <a:rPr lang="en-GB" sz="2400" dirty="0"/>
              <a:t> to inclusion of any </a:t>
            </a:r>
            <a:r>
              <a:rPr lang="en-GB" sz="2400" b="1" dirty="0"/>
              <a:t>social and economic rights </a:t>
            </a:r>
            <a:r>
              <a:rPr lang="en-GB" sz="2400" dirty="0"/>
              <a:t>at all;</a:t>
            </a:r>
          </a:p>
          <a:p>
            <a:pPr marL="457200" indent="-457200">
              <a:buAutoNum type="arabicParenR"/>
            </a:pPr>
            <a:r>
              <a:rPr lang="en-GB" sz="2400" dirty="0"/>
              <a:t>the </a:t>
            </a:r>
            <a:r>
              <a:rPr lang="en-GB" sz="2400" b="1" dirty="0"/>
              <a:t>anxieties of the colonial powers </a:t>
            </a:r>
            <a:r>
              <a:rPr lang="en-GB" sz="2400" dirty="0"/>
              <a:t>in the </a:t>
            </a:r>
            <a:r>
              <a:rPr lang="en-GB" sz="2400" dirty="0" err="1"/>
              <a:t>CoE</a:t>
            </a:r>
            <a:r>
              <a:rPr lang="en-GB" sz="2400" dirty="0"/>
              <a:t> with respect to their colonies;</a:t>
            </a:r>
          </a:p>
          <a:p>
            <a:pPr marL="457200" indent="-457200">
              <a:buAutoNum type="arabicParenR"/>
            </a:pPr>
            <a:r>
              <a:rPr lang="en-GB" sz="2400" dirty="0"/>
              <a:t>the desire of the </a:t>
            </a:r>
            <a:r>
              <a:rPr lang="en-GB" sz="2400" b="1" dirty="0"/>
              <a:t>Catholic Church </a:t>
            </a:r>
            <a:r>
              <a:rPr lang="en-GB" sz="2400" dirty="0"/>
              <a:t>to maintain control over the content of educational provision; </a:t>
            </a:r>
          </a:p>
          <a:p>
            <a:pPr marL="457200" indent="-457200">
              <a:buAutoNum type="arabicParenR"/>
            </a:pPr>
            <a:r>
              <a:rPr lang="en-GB" sz="2400" dirty="0"/>
              <a:t>probably decisive in the inclusion of any right at all, the </a:t>
            </a:r>
            <a:r>
              <a:rPr lang="en-GB" sz="2400" b="1" dirty="0"/>
              <a:t>demonstrative stand against the politicisation and standardisation of education in the ‘Communist bloc’, in favour of parental choice. </a:t>
            </a:r>
          </a:p>
          <a:p>
            <a:pPr marL="0" indent="0">
              <a:buNone/>
            </a:pPr>
            <a:r>
              <a:rPr lang="en-GB" sz="2400" dirty="0"/>
              <a:t>In all of this, </a:t>
            </a:r>
            <a:r>
              <a:rPr lang="en-GB" sz="2400" b="1" dirty="0"/>
              <a:t>the rights of the child were nowhere to be seen.</a:t>
            </a:r>
          </a:p>
        </p:txBody>
      </p:sp>
    </p:spTree>
    <p:extLst>
      <p:ext uri="{BB962C8B-B14F-4D97-AF65-F5344CB8AC3E}">
        <p14:creationId xmlns:p14="http://schemas.microsoft.com/office/powerpoint/2010/main" val="1087924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A8D20-B8DC-4690-8E12-D16CB5379B15}"/>
              </a:ext>
            </a:extLst>
          </p:cNvPr>
          <p:cNvSpPr>
            <a:spLocks noGrp="1"/>
          </p:cNvSpPr>
          <p:nvPr>
            <p:ph type="title"/>
          </p:nvPr>
        </p:nvSpPr>
        <p:spPr>
          <a:xfrm>
            <a:off x="457200" y="116632"/>
            <a:ext cx="8229600" cy="792088"/>
          </a:xfrm>
        </p:spPr>
        <p:txBody>
          <a:bodyPr/>
          <a:lstStyle/>
          <a:p>
            <a:r>
              <a:rPr lang="en-GB" sz="2400" dirty="0"/>
              <a:t>The Revised Social Charter of the </a:t>
            </a:r>
            <a:r>
              <a:rPr lang="en-GB" sz="2400" dirty="0" err="1"/>
              <a:t>CoE</a:t>
            </a:r>
            <a:endParaRPr lang="en-GB" sz="2400" dirty="0"/>
          </a:p>
        </p:txBody>
      </p:sp>
      <p:sp>
        <p:nvSpPr>
          <p:cNvPr id="3" name="Content Placeholder 2">
            <a:extLst>
              <a:ext uri="{FF2B5EF4-FFF2-40B4-BE49-F238E27FC236}">
                <a16:creationId xmlns:a16="http://schemas.microsoft.com/office/drawing/2014/main" id="{C0D4A702-C5E2-424E-9C00-C47D82B4D78B}"/>
              </a:ext>
            </a:extLst>
          </p:cNvPr>
          <p:cNvSpPr>
            <a:spLocks noGrp="1"/>
          </p:cNvSpPr>
          <p:nvPr>
            <p:ph idx="1"/>
          </p:nvPr>
        </p:nvSpPr>
        <p:spPr>
          <a:xfrm>
            <a:off x="457200" y="980728"/>
            <a:ext cx="8229600" cy="5760640"/>
          </a:xfrm>
        </p:spPr>
        <p:txBody>
          <a:bodyPr/>
          <a:lstStyle/>
          <a:p>
            <a:pPr marL="0" indent="0">
              <a:buNone/>
            </a:pPr>
            <a:r>
              <a:rPr lang="en-GB" sz="2000" dirty="0"/>
              <a:t>Article 17 of the Council of Europe’s Revised European Social Charter 1996,  which the UK has not ratified:</a:t>
            </a:r>
          </a:p>
          <a:p>
            <a:pPr marL="0" indent="0">
              <a:buNone/>
            </a:pPr>
            <a:r>
              <a:rPr lang="en-GB" sz="2000" i="1" dirty="0"/>
              <a:t>The right of children and young persons to social, legal and economic protection</a:t>
            </a:r>
          </a:p>
          <a:p>
            <a:pPr marL="0" indent="0">
              <a:buNone/>
            </a:pPr>
            <a:r>
              <a:rPr lang="en-GB" sz="2000" dirty="0"/>
              <a:t>With a view to ensuring the effective exercise of the right of children and young persons to grow up in an environment which encourages the full development of their personality and of their physical and mental capacities, the Parties undertake, either directly or in co-operation with public and private organisations, to </a:t>
            </a:r>
            <a:r>
              <a:rPr lang="en-GB" sz="2000" b="1" dirty="0"/>
              <a:t>take all appropriate and necessary measures</a:t>
            </a:r>
            <a:r>
              <a:rPr lang="en-GB" sz="2000" dirty="0"/>
              <a:t> designed:</a:t>
            </a:r>
          </a:p>
          <a:p>
            <a:pPr marL="0" indent="0">
              <a:buNone/>
            </a:pPr>
            <a:r>
              <a:rPr lang="en-GB" sz="2000" dirty="0"/>
              <a:t>1	(a) to </a:t>
            </a:r>
            <a:r>
              <a:rPr lang="en-GB" sz="2000" b="1" dirty="0"/>
              <a:t>ensure that children and young persons, taking account of the rights and duties of their parents, have the care, the assistance, the education and the training they need</a:t>
            </a:r>
            <a:r>
              <a:rPr lang="en-GB" sz="2000" dirty="0"/>
              <a:t>, in particular by providing for the establishment or maintenance of institutions and services sufficient and adequate for this purpose;…</a:t>
            </a:r>
          </a:p>
          <a:p>
            <a:pPr marL="0" indent="0">
              <a:buNone/>
            </a:pPr>
            <a:r>
              <a:rPr lang="en-GB" sz="2000" dirty="0"/>
              <a:t>	(c) </a:t>
            </a:r>
            <a:r>
              <a:rPr lang="en-GB" sz="2000" b="1" dirty="0"/>
              <a:t>to provide to children and young persons a free primary and secondary education </a:t>
            </a:r>
            <a:r>
              <a:rPr lang="en-GB" sz="2000" dirty="0"/>
              <a:t>as well as to encourage regular attendance at schools.’</a:t>
            </a:r>
          </a:p>
        </p:txBody>
      </p:sp>
    </p:spTree>
    <p:extLst>
      <p:ext uri="{BB962C8B-B14F-4D97-AF65-F5344CB8AC3E}">
        <p14:creationId xmlns:p14="http://schemas.microsoft.com/office/powerpoint/2010/main" val="2077476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A8D20-B8DC-4690-8E12-D16CB5379B15}"/>
              </a:ext>
            </a:extLst>
          </p:cNvPr>
          <p:cNvSpPr>
            <a:spLocks noGrp="1"/>
          </p:cNvSpPr>
          <p:nvPr>
            <p:ph type="title"/>
          </p:nvPr>
        </p:nvSpPr>
        <p:spPr>
          <a:xfrm>
            <a:off x="457200" y="116632"/>
            <a:ext cx="8229600" cy="792088"/>
          </a:xfrm>
        </p:spPr>
        <p:txBody>
          <a:bodyPr/>
          <a:lstStyle/>
          <a:p>
            <a:r>
              <a:rPr lang="en-GB" sz="2400" dirty="0"/>
              <a:t>The leading ECHR case</a:t>
            </a:r>
          </a:p>
        </p:txBody>
      </p:sp>
      <p:sp>
        <p:nvSpPr>
          <p:cNvPr id="3" name="Content Placeholder 2">
            <a:extLst>
              <a:ext uri="{FF2B5EF4-FFF2-40B4-BE49-F238E27FC236}">
                <a16:creationId xmlns:a16="http://schemas.microsoft.com/office/drawing/2014/main" id="{C0D4A702-C5E2-424E-9C00-C47D82B4D78B}"/>
              </a:ext>
            </a:extLst>
          </p:cNvPr>
          <p:cNvSpPr>
            <a:spLocks noGrp="1"/>
          </p:cNvSpPr>
          <p:nvPr>
            <p:ph idx="1"/>
          </p:nvPr>
        </p:nvSpPr>
        <p:spPr>
          <a:xfrm>
            <a:off x="457200" y="908720"/>
            <a:ext cx="8229600" cy="5832648"/>
          </a:xfrm>
        </p:spPr>
        <p:txBody>
          <a:bodyPr/>
          <a:lstStyle/>
          <a:p>
            <a:r>
              <a:rPr lang="en-GB" sz="2000" dirty="0"/>
              <a:t>The leading judgment was delivered in 1968, in the </a:t>
            </a:r>
            <a:r>
              <a:rPr lang="en-GB" sz="2000" i="1" dirty="0"/>
              <a:t>Belgian Linguistics Case</a:t>
            </a:r>
            <a:r>
              <a:rPr lang="en-GB" sz="2000" dirty="0"/>
              <a:t>. </a:t>
            </a:r>
          </a:p>
          <a:p>
            <a:r>
              <a:rPr lang="en-GB" sz="2000" dirty="0"/>
              <a:t>The applicants were parents of families of Belgian nationality, who complained on behalf of themselves and more than 800 children.</a:t>
            </a:r>
          </a:p>
          <a:p>
            <a:r>
              <a:rPr lang="en-GB" sz="2000" dirty="0"/>
              <a:t>They were French-speaking and wanted their children to be educated in that language. </a:t>
            </a:r>
          </a:p>
          <a:p>
            <a:r>
              <a:rPr lang="en-GB" sz="2000" dirty="0"/>
              <a:t>Five out of six groups lived in towns in the region considered by law to be Dutch-speaking, while the sixth lived in a town which since 1963 formed part of a separate administrative district with a ‘special status’. </a:t>
            </a:r>
          </a:p>
          <a:p>
            <a:r>
              <a:rPr lang="en-GB" sz="2000" dirty="0"/>
              <a:t>In all of these districts (‘communes’), part of the population – in some cases a large part – was French-speaking.</a:t>
            </a:r>
          </a:p>
        </p:txBody>
      </p:sp>
    </p:spTree>
    <p:extLst>
      <p:ext uri="{BB962C8B-B14F-4D97-AF65-F5344CB8AC3E}">
        <p14:creationId xmlns:p14="http://schemas.microsoft.com/office/powerpoint/2010/main" val="4041195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A8D20-B8DC-4690-8E12-D16CB5379B15}"/>
              </a:ext>
            </a:extLst>
          </p:cNvPr>
          <p:cNvSpPr>
            <a:spLocks noGrp="1"/>
          </p:cNvSpPr>
          <p:nvPr>
            <p:ph type="title"/>
          </p:nvPr>
        </p:nvSpPr>
        <p:spPr>
          <a:xfrm>
            <a:off x="457200" y="116632"/>
            <a:ext cx="8229600" cy="792088"/>
          </a:xfrm>
        </p:spPr>
        <p:txBody>
          <a:bodyPr/>
          <a:lstStyle/>
          <a:p>
            <a:r>
              <a:rPr lang="en-GB" sz="2400" dirty="0"/>
              <a:t>The leading ECHR case</a:t>
            </a:r>
          </a:p>
        </p:txBody>
      </p:sp>
      <p:sp>
        <p:nvSpPr>
          <p:cNvPr id="3" name="Content Placeholder 2">
            <a:extLst>
              <a:ext uri="{FF2B5EF4-FFF2-40B4-BE49-F238E27FC236}">
                <a16:creationId xmlns:a16="http://schemas.microsoft.com/office/drawing/2014/main" id="{C0D4A702-C5E2-424E-9C00-C47D82B4D78B}"/>
              </a:ext>
            </a:extLst>
          </p:cNvPr>
          <p:cNvSpPr>
            <a:spLocks noGrp="1"/>
          </p:cNvSpPr>
          <p:nvPr>
            <p:ph idx="1"/>
          </p:nvPr>
        </p:nvSpPr>
        <p:spPr>
          <a:xfrm>
            <a:off x="457200" y="908720"/>
            <a:ext cx="8229600" cy="5832648"/>
          </a:xfrm>
        </p:spPr>
        <p:txBody>
          <a:bodyPr/>
          <a:lstStyle/>
          <a:p>
            <a:r>
              <a:rPr lang="en-GB" sz="2000" dirty="0"/>
              <a:t>The parents complained that the Belgian State:</a:t>
            </a:r>
          </a:p>
          <a:p>
            <a:pPr marL="895350" indent="-538163">
              <a:buNone/>
            </a:pPr>
            <a:r>
              <a:rPr lang="en-GB" sz="2000" dirty="0"/>
              <a:t>–	did not provide any French-language education in the towns where the applicants lived or, that the provision made for such education was, in their opinion, inadequate;</a:t>
            </a:r>
          </a:p>
          <a:p>
            <a:pPr marL="895350" indent="-538163">
              <a:buNone/>
            </a:pPr>
            <a:r>
              <a:rPr lang="en-GB" sz="2000" dirty="0"/>
              <a:t>–	withheld grants from any institutions in the towns which may fail to comply with the linguistic provisions of the legislation for schools;</a:t>
            </a:r>
          </a:p>
          <a:p>
            <a:pPr marL="895350" indent="-538163">
              <a:buNone/>
            </a:pPr>
            <a:r>
              <a:rPr lang="en-GB" sz="2000" dirty="0"/>
              <a:t>–	did not allow the applicants’ children to attend the French classes which existed in certain places;</a:t>
            </a:r>
          </a:p>
          <a:p>
            <a:pPr marL="895350" indent="-538163">
              <a:buNone/>
            </a:pPr>
            <a:r>
              <a:rPr lang="en-GB" sz="2000" dirty="0"/>
              <a:t>–	thereby obliged the applicants either to enrol their children in local schools, a solution which they considered contrary to their aspirations, or to send them to school in the ‘Greater Brussels district’, where the language of instruction was Dutch or French according to the child’s mother-tongue or usual language, or in the ‘French-speaking region’ (Walloon area). Such ‘scholastic emigration’ was said to entail serious risks and hardships.</a:t>
            </a:r>
          </a:p>
        </p:txBody>
      </p:sp>
    </p:spTree>
    <p:extLst>
      <p:ext uri="{BB962C8B-B14F-4D97-AF65-F5344CB8AC3E}">
        <p14:creationId xmlns:p14="http://schemas.microsoft.com/office/powerpoint/2010/main" val="2812174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A8D20-B8DC-4690-8E12-D16CB5379B15}"/>
              </a:ext>
            </a:extLst>
          </p:cNvPr>
          <p:cNvSpPr>
            <a:spLocks noGrp="1"/>
          </p:cNvSpPr>
          <p:nvPr>
            <p:ph type="title"/>
          </p:nvPr>
        </p:nvSpPr>
        <p:spPr>
          <a:xfrm>
            <a:off x="457200" y="116632"/>
            <a:ext cx="8229600" cy="432048"/>
          </a:xfrm>
        </p:spPr>
        <p:txBody>
          <a:bodyPr/>
          <a:lstStyle/>
          <a:p>
            <a:r>
              <a:rPr lang="en-GB" sz="2400" dirty="0"/>
              <a:t>The leading ECHR case</a:t>
            </a:r>
          </a:p>
        </p:txBody>
      </p:sp>
      <p:sp>
        <p:nvSpPr>
          <p:cNvPr id="3" name="Content Placeholder 2">
            <a:extLst>
              <a:ext uri="{FF2B5EF4-FFF2-40B4-BE49-F238E27FC236}">
                <a16:creationId xmlns:a16="http://schemas.microsoft.com/office/drawing/2014/main" id="{C0D4A702-C5E2-424E-9C00-C47D82B4D78B}"/>
              </a:ext>
            </a:extLst>
          </p:cNvPr>
          <p:cNvSpPr>
            <a:spLocks noGrp="1"/>
          </p:cNvSpPr>
          <p:nvPr>
            <p:ph idx="1"/>
          </p:nvPr>
        </p:nvSpPr>
        <p:spPr>
          <a:xfrm>
            <a:off x="457200" y="1052736"/>
            <a:ext cx="8229600" cy="5688632"/>
          </a:xfrm>
        </p:spPr>
        <p:txBody>
          <a:bodyPr/>
          <a:lstStyle/>
          <a:p>
            <a:r>
              <a:rPr lang="en-GB" sz="2000" dirty="0"/>
              <a:t>The court analysed P1-2, and held that: </a:t>
            </a:r>
          </a:p>
          <a:p>
            <a:r>
              <a:rPr lang="en-GB" sz="2000" dirty="0"/>
              <a:t>‘</a:t>
            </a:r>
            <a:r>
              <a:rPr lang="en-GB" sz="2000" b="1" dirty="0"/>
              <a:t>in spite of its negative formulation, this provision uses the term “right” and speaks of a “right to education</a:t>
            </a:r>
            <a:r>
              <a:rPr lang="en-GB" sz="2000" dirty="0"/>
              <a:t>”. Likewise the preamble to the Protocol specifies that the object of the Protocol lies in the collective enforcement of “rights and freedoms”. </a:t>
            </a:r>
            <a:r>
              <a:rPr lang="en-GB" sz="2000" b="1" dirty="0"/>
              <a:t>There is therefore no doubt that Article 2 (P1-2) does enshrine a right</a:t>
            </a:r>
            <a:r>
              <a:rPr lang="en-GB" sz="2000" dirty="0"/>
              <a:t>.’</a:t>
            </a:r>
          </a:p>
          <a:p>
            <a:r>
              <a:rPr lang="en-GB" sz="2000" dirty="0"/>
              <a:t>The court further held that the </a:t>
            </a:r>
            <a:r>
              <a:rPr lang="en-GB" sz="2000" b="1" dirty="0"/>
              <a:t>first sentence of P1-2 does not specify the language in which education must be conducted in order that the right to education should be respected</a:t>
            </a:r>
            <a:r>
              <a:rPr lang="en-GB" sz="2000" dirty="0"/>
              <a:t>. </a:t>
            </a:r>
          </a:p>
          <a:p>
            <a:r>
              <a:rPr lang="en-GB" sz="2000" dirty="0"/>
              <a:t>However, the court continued, the right to education would be meaningless if it did not imply, in favour of its beneficiaries, </a:t>
            </a:r>
            <a:r>
              <a:rPr lang="en-GB" sz="2000" b="1" dirty="0"/>
              <a:t>the right to be educated in the national language or in one of the national languages, as the case may be. </a:t>
            </a:r>
          </a:p>
        </p:txBody>
      </p:sp>
    </p:spTree>
    <p:extLst>
      <p:ext uri="{BB962C8B-B14F-4D97-AF65-F5344CB8AC3E}">
        <p14:creationId xmlns:p14="http://schemas.microsoft.com/office/powerpoint/2010/main" val="607856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A8D20-B8DC-4690-8E12-D16CB5379B15}"/>
              </a:ext>
            </a:extLst>
          </p:cNvPr>
          <p:cNvSpPr>
            <a:spLocks noGrp="1"/>
          </p:cNvSpPr>
          <p:nvPr>
            <p:ph type="title"/>
          </p:nvPr>
        </p:nvSpPr>
        <p:spPr>
          <a:xfrm>
            <a:off x="457200" y="116632"/>
            <a:ext cx="8229600" cy="432048"/>
          </a:xfrm>
        </p:spPr>
        <p:txBody>
          <a:bodyPr/>
          <a:lstStyle/>
          <a:p>
            <a:r>
              <a:rPr lang="en-GB" sz="2400" dirty="0"/>
              <a:t>The leading ECHR case</a:t>
            </a:r>
          </a:p>
        </p:txBody>
      </p:sp>
      <p:sp>
        <p:nvSpPr>
          <p:cNvPr id="3" name="Content Placeholder 2">
            <a:extLst>
              <a:ext uri="{FF2B5EF4-FFF2-40B4-BE49-F238E27FC236}">
                <a16:creationId xmlns:a16="http://schemas.microsoft.com/office/drawing/2014/main" id="{C0D4A702-C5E2-424E-9C00-C47D82B4D78B}"/>
              </a:ext>
            </a:extLst>
          </p:cNvPr>
          <p:cNvSpPr>
            <a:spLocks noGrp="1"/>
          </p:cNvSpPr>
          <p:nvPr>
            <p:ph idx="1"/>
          </p:nvPr>
        </p:nvSpPr>
        <p:spPr>
          <a:xfrm>
            <a:off x="457200" y="1052736"/>
            <a:ext cx="8229600" cy="5688632"/>
          </a:xfrm>
        </p:spPr>
        <p:txBody>
          <a:bodyPr/>
          <a:lstStyle/>
          <a:p>
            <a:r>
              <a:rPr lang="en-GB" sz="2000" dirty="0"/>
              <a:t>However, in the view of the court, </a:t>
            </a:r>
            <a:r>
              <a:rPr lang="en-GB" sz="2000" b="1" dirty="0"/>
              <a:t>the right did not require of states that they should, in the sphere of education or teaching, respect parents’ linguistic preferences, but only their religious and philosophical convictions</a:t>
            </a:r>
            <a:r>
              <a:rPr lang="en-GB" sz="2000" dirty="0"/>
              <a:t>. </a:t>
            </a:r>
          </a:p>
          <a:p>
            <a:r>
              <a:rPr lang="en-GB" sz="2000" b="1" dirty="0"/>
              <a:t>To interpret the terms ‘religious’ and ‘philosophical’ as covering linguistic preferences would amount to a distortion of their ordinary and usual meaning </a:t>
            </a:r>
            <a:r>
              <a:rPr lang="en-GB" sz="2000" dirty="0"/>
              <a:t>and to read into the Convention something which is not there. </a:t>
            </a:r>
          </a:p>
          <a:p>
            <a:r>
              <a:rPr lang="en-GB" sz="2000" dirty="0"/>
              <a:t>The court determined that </a:t>
            </a:r>
            <a:r>
              <a:rPr lang="en-GB" sz="2000" b="1" dirty="0"/>
              <a:t>Belgium’s refusal to establish or subsidise, in the Dutch unilingual region, primary school education (which is compulsory in Belgium) in which French is employed as the language of instruction was not incompatible </a:t>
            </a:r>
            <a:r>
              <a:rPr lang="en-GB" sz="2000" dirty="0"/>
              <a:t>with the requirements of the first sentence of P1-2. </a:t>
            </a:r>
          </a:p>
        </p:txBody>
      </p:sp>
    </p:spTree>
    <p:extLst>
      <p:ext uri="{BB962C8B-B14F-4D97-AF65-F5344CB8AC3E}">
        <p14:creationId xmlns:p14="http://schemas.microsoft.com/office/powerpoint/2010/main" val="2586416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mages.tandf.co.uk/common/jackets/agentjpg/978041568/978041568346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476672"/>
            <a:ext cx="3960440" cy="5989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58231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A8D20-B8DC-4690-8E12-D16CB5379B15}"/>
              </a:ext>
            </a:extLst>
          </p:cNvPr>
          <p:cNvSpPr>
            <a:spLocks noGrp="1"/>
          </p:cNvSpPr>
          <p:nvPr>
            <p:ph type="title"/>
          </p:nvPr>
        </p:nvSpPr>
        <p:spPr>
          <a:xfrm>
            <a:off x="457200" y="116632"/>
            <a:ext cx="8229600" cy="432048"/>
          </a:xfrm>
        </p:spPr>
        <p:txBody>
          <a:bodyPr/>
          <a:lstStyle/>
          <a:p>
            <a:r>
              <a:rPr lang="en-GB" sz="2400" dirty="0"/>
              <a:t>Further case-law</a:t>
            </a:r>
          </a:p>
        </p:txBody>
      </p:sp>
      <p:sp>
        <p:nvSpPr>
          <p:cNvPr id="3" name="Content Placeholder 2">
            <a:extLst>
              <a:ext uri="{FF2B5EF4-FFF2-40B4-BE49-F238E27FC236}">
                <a16:creationId xmlns:a16="http://schemas.microsoft.com/office/drawing/2014/main" id="{C0D4A702-C5E2-424E-9C00-C47D82B4D78B}"/>
              </a:ext>
            </a:extLst>
          </p:cNvPr>
          <p:cNvSpPr>
            <a:spLocks noGrp="1"/>
          </p:cNvSpPr>
          <p:nvPr>
            <p:ph idx="1"/>
          </p:nvPr>
        </p:nvSpPr>
        <p:spPr>
          <a:xfrm>
            <a:off x="457200" y="980728"/>
            <a:ext cx="8229600" cy="5760640"/>
          </a:xfrm>
        </p:spPr>
        <p:txBody>
          <a:bodyPr/>
          <a:lstStyle/>
          <a:p>
            <a:r>
              <a:rPr lang="en-GB" sz="2000" i="1" dirty="0"/>
              <a:t>Cyprus v Turkey </a:t>
            </a:r>
            <a:r>
              <a:rPr lang="en-GB" sz="2000" dirty="0"/>
              <a:t>(2001)  where the authorities in the unrecognised ‘Turkish Republic of North Cyprus’ had assumed responsibility for Greek-language primary schooling, the Grand Chamber held that they should have also made such provision at secondary level. </a:t>
            </a:r>
          </a:p>
          <a:p>
            <a:r>
              <a:rPr lang="en-GB" sz="2000" i="1" dirty="0" err="1"/>
              <a:t>Folgerø</a:t>
            </a:r>
            <a:r>
              <a:rPr lang="en-GB" sz="2000" i="1" dirty="0"/>
              <a:t> and Others v Norway (2007):</a:t>
            </a:r>
            <a:r>
              <a:rPr lang="en-GB" sz="2000" dirty="0"/>
              <a:t>  the Grand Chamber held, by 9 votes to 8, that there was a violation of P1-2 where the authorities refused to grant full exemption to the humanist applicants’ children from instruction in Christianity. </a:t>
            </a:r>
          </a:p>
          <a:p>
            <a:r>
              <a:rPr lang="en-GB" sz="2000" i="1" dirty="0"/>
              <a:t>Hasan and Eylem </a:t>
            </a:r>
            <a:r>
              <a:rPr lang="en-GB" sz="2000" i="1" dirty="0" err="1"/>
              <a:t>Zengin</a:t>
            </a:r>
            <a:r>
              <a:rPr lang="en-GB" sz="2000" i="1" dirty="0"/>
              <a:t> v Turkey (2007): t</a:t>
            </a:r>
            <a:r>
              <a:rPr lang="en-GB" sz="2000" dirty="0"/>
              <a:t>he court found a violation of P1-2 where the teaching of religion was found not to be sufficiently objective or to reflect Turkey’s religious diversity. Only Jewish or Christian children could be exempted from religious education, but not </a:t>
            </a:r>
            <a:r>
              <a:rPr lang="en-GB" sz="2000" dirty="0" err="1"/>
              <a:t>Alevis</a:t>
            </a:r>
            <a:r>
              <a:rPr lang="en-GB" sz="2000" dirty="0"/>
              <a:t>; and there was little or no teaching of the Alevi faith.</a:t>
            </a:r>
          </a:p>
        </p:txBody>
      </p:sp>
    </p:spTree>
    <p:extLst>
      <p:ext uri="{BB962C8B-B14F-4D97-AF65-F5344CB8AC3E}">
        <p14:creationId xmlns:p14="http://schemas.microsoft.com/office/powerpoint/2010/main" val="1601936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A8D20-B8DC-4690-8E12-D16CB5379B15}"/>
              </a:ext>
            </a:extLst>
          </p:cNvPr>
          <p:cNvSpPr>
            <a:spLocks noGrp="1"/>
          </p:cNvSpPr>
          <p:nvPr>
            <p:ph type="title"/>
          </p:nvPr>
        </p:nvSpPr>
        <p:spPr>
          <a:xfrm>
            <a:off x="457200" y="116632"/>
            <a:ext cx="8229600" cy="432048"/>
          </a:xfrm>
        </p:spPr>
        <p:txBody>
          <a:bodyPr/>
          <a:lstStyle/>
          <a:p>
            <a:r>
              <a:rPr lang="en-GB" sz="2400" dirty="0"/>
              <a:t>Further case-law</a:t>
            </a:r>
          </a:p>
        </p:txBody>
      </p:sp>
      <p:sp>
        <p:nvSpPr>
          <p:cNvPr id="3" name="Content Placeholder 2">
            <a:extLst>
              <a:ext uri="{FF2B5EF4-FFF2-40B4-BE49-F238E27FC236}">
                <a16:creationId xmlns:a16="http://schemas.microsoft.com/office/drawing/2014/main" id="{C0D4A702-C5E2-424E-9C00-C47D82B4D78B}"/>
              </a:ext>
            </a:extLst>
          </p:cNvPr>
          <p:cNvSpPr>
            <a:spLocks noGrp="1"/>
          </p:cNvSpPr>
          <p:nvPr>
            <p:ph idx="1"/>
          </p:nvPr>
        </p:nvSpPr>
        <p:spPr>
          <a:xfrm>
            <a:off x="457200" y="980728"/>
            <a:ext cx="8229600" cy="5760640"/>
          </a:xfrm>
        </p:spPr>
        <p:txBody>
          <a:bodyPr/>
          <a:lstStyle/>
          <a:p>
            <a:r>
              <a:rPr lang="en-GB" sz="2000" i="1" dirty="0"/>
              <a:t>Irfan </a:t>
            </a:r>
            <a:r>
              <a:rPr lang="en-GB" sz="2000" i="1" dirty="0" err="1"/>
              <a:t>Temel</a:t>
            </a:r>
            <a:r>
              <a:rPr lang="en-GB" sz="2000" i="1" dirty="0"/>
              <a:t> and Others v Turkey </a:t>
            </a:r>
            <a:r>
              <a:rPr lang="en-GB" sz="2000" dirty="0"/>
              <a:t>(2009):  suspension of students for two academic terms, when those students had petitioned for Kurdish language courses, was held to violate P1-2, as being unreasonable and disproportionate. This case concerned the suspension of the students, violating their right to education, and did not engage with the question of language of instruction.</a:t>
            </a:r>
          </a:p>
          <a:p>
            <a:r>
              <a:rPr lang="en-GB" sz="2000" i="1" dirty="0" err="1"/>
              <a:t>Lautsi</a:t>
            </a:r>
            <a:r>
              <a:rPr lang="en-GB" sz="2000" i="1" dirty="0"/>
              <a:t> and Others v Italy</a:t>
            </a:r>
            <a:r>
              <a:rPr lang="en-GB" sz="2000" dirty="0"/>
              <a:t> (2011):  the Grand Chamber held that the display of crucifixes in state schools was an ‘essentially passive symbol’, and fell within Italy’s margin of appreciation. </a:t>
            </a:r>
          </a:p>
          <a:p>
            <a:r>
              <a:rPr lang="en-GB" sz="2000" i="1" dirty="0" err="1"/>
              <a:t>Catan</a:t>
            </a:r>
            <a:r>
              <a:rPr lang="en-GB" sz="2000" i="1" dirty="0"/>
              <a:t> and Others v Moldova and Russia </a:t>
            </a:r>
            <a:r>
              <a:rPr lang="en-GB" sz="2000" dirty="0"/>
              <a:t>(2012): the complaints in question were lodged in 2004 (25 October), and in 2005 and 2006. There was an admissibility decision on 15 June 2010</a:t>
            </a:r>
          </a:p>
          <a:p>
            <a:r>
              <a:rPr lang="en-GB" sz="2000" dirty="0"/>
              <a:t>The applicants were pupils at three Moldovan-language (that is, Romanian language) schools and their parents, Moldovan citizens, in </a:t>
            </a:r>
            <a:r>
              <a:rPr lang="en-GB" sz="2000" dirty="0" err="1"/>
              <a:t>Transdniestria</a:t>
            </a:r>
            <a:r>
              <a:rPr lang="en-GB" sz="2000" dirty="0"/>
              <a:t>.</a:t>
            </a:r>
          </a:p>
          <a:p>
            <a:endParaRPr lang="en-GB" sz="2000" dirty="0"/>
          </a:p>
        </p:txBody>
      </p:sp>
    </p:spTree>
    <p:extLst>
      <p:ext uri="{BB962C8B-B14F-4D97-AF65-F5344CB8AC3E}">
        <p14:creationId xmlns:p14="http://schemas.microsoft.com/office/powerpoint/2010/main" val="784979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A8D20-B8DC-4690-8E12-D16CB5379B15}"/>
              </a:ext>
            </a:extLst>
          </p:cNvPr>
          <p:cNvSpPr>
            <a:spLocks noGrp="1"/>
          </p:cNvSpPr>
          <p:nvPr>
            <p:ph type="title"/>
          </p:nvPr>
        </p:nvSpPr>
        <p:spPr>
          <a:xfrm>
            <a:off x="457200" y="116632"/>
            <a:ext cx="8229600" cy="432048"/>
          </a:xfrm>
        </p:spPr>
        <p:txBody>
          <a:bodyPr/>
          <a:lstStyle/>
          <a:p>
            <a:r>
              <a:rPr lang="en-GB" sz="2400" dirty="0"/>
              <a:t>The Grand Chamber in </a:t>
            </a:r>
            <a:r>
              <a:rPr lang="en-GB" sz="2400" i="1" dirty="0" err="1"/>
              <a:t>Catan</a:t>
            </a:r>
            <a:endParaRPr lang="en-GB" sz="2400" i="1" dirty="0"/>
          </a:p>
        </p:txBody>
      </p:sp>
      <p:sp>
        <p:nvSpPr>
          <p:cNvPr id="3" name="Content Placeholder 2">
            <a:extLst>
              <a:ext uri="{FF2B5EF4-FFF2-40B4-BE49-F238E27FC236}">
                <a16:creationId xmlns:a16="http://schemas.microsoft.com/office/drawing/2014/main" id="{C0D4A702-C5E2-424E-9C00-C47D82B4D78B}"/>
              </a:ext>
            </a:extLst>
          </p:cNvPr>
          <p:cNvSpPr>
            <a:spLocks noGrp="1"/>
          </p:cNvSpPr>
          <p:nvPr>
            <p:ph idx="1"/>
          </p:nvPr>
        </p:nvSpPr>
        <p:spPr>
          <a:xfrm>
            <a:off x="457200" y="620688"/>
            <a:ext cx="8229600" cy="6120680"/>
          </a:xfrm>
        </p:spPr>
        <p:txBody>
          <a:bodyPr/>
          <a:lstStyle/>
          <a:p>
            <a:r>
              <a:rPr lang="en-GB" sz="2000" dirty="0"/>
              <a:t>‘The “MRT’s” language policy, as applied to these schools, was intended to enforce the Russification of the language and culture of the Moldovan community living in </a:t>
            </a:r>
            <a:r>
              <a:rPr lang="en-GB" sz="2000" dirty="0" err="1"/>
              <a:t>Transdniestria</a:t>
            </a:r>
            <a:r>
              <a:rPr lang="en-GB" sz="2000" dirty="0"/>
              <a:t>, in accordance with the “MRT’s” overall political objectives of uniting with Russia and separating from Moldova.’</a:t>
            </a:r>
          </a:p>
          <a:p>
            <a:r>
              <a:rPr lang="en-GB" sz="2000" dirty="0"/>
              <a:t>‘… there is no evidence of any direct participation by Russian agents in the measures taken against the applicants. Nor is there any evidence of Russian involvement in or approbation for the “MRT’s” language policy in general. Indeed, it was through efforts made by Russian mediators, acting together with mediators from Ukraine and the OSCE, that the “MRT” authorities permitted the schools to reopen as “foreign institutions of private education”.’</a:t>
            </a:r>
          </a:p>
          <a:p>
            <a:r>
              <a:rPr lang="en-GB" sz="1800" dirty="0"/>
              <a:t>However, the Grand Chamber relied on its judgment in </a:t>
            </a:r>
            <a:r>
              <a:rPr lang="en-GB" sz="1800" i="1" dirty="0" err="1"/>
              <a:t>Ilaşcu</a:t>
            </a:r>
            <a:r>
              <a:rPr lang="en-GB" sz="1800" i="1" dirty="0"/>
              <a:t> and Others v Moldova and Russia</a:t>
            </a:r>
            <a:r>
              <a:rPr lang="en-GB" sz="1800" dirty="0"/>
              <a:t>, to the effect that Russia exercised ‘effective control’ over the “MRT” during the period in question. </a:t>
            </a:r>
          </a:p>
          <a:p>
            <a:r>
              <a:rPr lang="en-GB" sz="2000" dirty="0"/>
              <a:t>‘By virtue of its continued military, economic and political support for the “MRT”, which could not otherwise survive, Russia incurs responsibility under the Convention for the violation of the applicants’ rights to education.’</a:t>
            </a:r>
          </a:p>
          <a:p>
            <a:endParaRPr lang="en-GB" sz="2000" dirty="0"/>
          </a:p>
        </p:txBody>
      </p:sp>
    </p:spTree>
    <p:extLst>
      <p:ext uri="{BB962C8B-B14F-4D97-AF65-F5344CB8AC3E}">
        <p14:creationId xmlns:p14="http://schemas.microsoft.com/office/powerpoint/2010/main" val="8693239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85784-CBD1-4932-8AB0-876932E334C3}"/>
              </a:ext>
            </a:extLst>
          </p:cNvPr>
          <p:cNvSpPr>
            <a:spLocks noGrp="1"/>
          </p:cNvSpPr>
          <p:nvPr>
            <p:ph type="title"/>
          </p:nvPr>
        </p:nvSpPr>
        <p:spPr>
          <a:xfrm>
            <a:off x="457200" y="116632"/>
            <a:ext cx="8229600" cy="648072"/>
          </a:xfrm>
        </p:spPr>
        <p:txBody>
          <a:bodyPr/>
          <a:lstStyle/>
          <a:p>
            <a:r>
              <a:rPr lang="en-GB" sz="2400" dirty="0"/>
              <a:t>The latest case</a:t>
            </a:r>
          </a:p>
        </p:txBody>
      </p:sp>
      <p:sp>
        <p:nvSpPr>
          <p:cNvPr id="3" name="Content Placeholder 2">
            <a:extLst>
              <a:ext uri="{FF2B5EF4-FFF2-40B4-BE49-F238E27FC236}">
                <a16:creationId xmlns:a16="http://schemas.microsoft.com/office/drawing/2014/main" id="{7C5FB10A-74B7-4E1A-A2F5-060D2B6A3E1C}"/>
              </a:ext>
            </a:extLst>
          </p:cNvPr>
          <p:cNvSpPr>
            <a:spLocks noGrp="1"/>
          </p:cNvSpPr>
          <p:nvPr>
            <p:ph idx="1"/>
          </p:nvPr>
        </p:nvSpPr>
        <p:spPr>
          <a:xfrm>
            <a:off x="457200" y="764704"/>
            <a:ext cx="8229600" cy="5832648"/>
          </a:xfrm>
        </p:spPr>
        <p:txBody>
          <a:bodyPr/>
          <a:lstStyle/>
          <a:p>
            <a:r>
              <a:rPr lang="en-GB" dirty="0"/>
              <a:t> </a:t>
            </a:r>
            <a:r>
              <a:rPr lang="en-GB" sz="2400" dirty="0" err="1"/>
              <a:t>Çam</a:t>
            </a:r>
            <a:r>
              <a:rPr lang="en-GB" sz="2400" dirty="0"/>
              <a:t> v. Turkey (2016)</a:t>
            </a:r>
          </a:p>
          <a:p>
            <a:r>
              <a:rPr lang="en-GB" sz="1800" dirty="0"/>
              <a:t>52. As regards the right to education, the Court reiterates that it has already had occasion to point out that in a democratic society that right is indispensable to the furtherance of human rights and plays a fundamental role (</a:t>
            </a:r>
            <a:r>
              <a:rPr lang="en-GB" sz="1800" i="1" dirty="0" err="1"/>
              <a:t>Velyo</a:t>
            </a:r>
            <a:r>
              <a:rPr lang="en-GB" sz="1800" i="1" dirty="0"/>
              <a:t> </a:t>
            </a:r>
            <a:r>
              <a:rPr lang="en-GB" sz="1800" i="1" dirty="0" err="1"/>
              <a:t>Velev</a:t>
            </a:r>
            <a:r>
              <a:rPr lang="en-GB" sz="1800" i="1" dirty="0"/>
              <a:t> v. Bulgaria </a:t>
            </a:r>
            <a:r>
              <a:rPr lang="en-GB" sz="1800" dirty="0"/>
              <a:t>2014). In that connection, while repeating that education is one of the most important public services in a modern State, the Court acknowledges that it is an activity that is complex to organise and expensive to run, whereas the resources that the authorities can devote to it are necessarily finite. The Court cannot overlook the fact that, unlike some other public services, education is a right that enjoys direct protection under the Convention</a:t>
            </a:r>
          </a:p>
          <a:p>
            <a:r>
              <a:rPr lang="en-GB" sz="1800" dirty="0"/>
              <a:t>53. The provisions on the right to education set out in such instruments as the European Social Charter or the United Nations Convention on the Rights of Persons with Disabilities should therefore be taken into consideration. </a:t>
            </a:r>
          </a:p>
          <a:p>
            <a:r>
              <a:rPr lang="en-GB" sz="1800" dirty="0"/>
              <a:t>Lastly, the Court emphasises that the object and purpose of the Convention, as an instrument for the protection of individual human beings, requires that its provisions be interpreted and applied so as to make its safeguards practical </a:t>
            </a:r>
            <a:r>
              <a:rPr lang="en-GB" sz="1800"/>
              <a:t>and effective.</a:t>
            </a:r>
            <a:endParaRPr lang="en-GB" sz="1800" dirty="0"/>
          </a:p>
        </p:txBody>
      </p:sp>
    </p:spTree>
    <p:extLst>
      <p:ext uri="{BB962C8B-B14F-4D97-AF65-F5344CB8AC3E}">
        <p14:creationId xmlns:p14="http://schemas.microsoft.com/office/powerpoint/2010/main" val="1244494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pptop"/>
          <p:cNvPicPr>
            <a:picLocks noChangeAspect="1" noChangeArrowheads="1"/>
          </p:cNvPicPr>
          <p:nvPr/>
        </p:nvPicPr>
        <p:blipFill>
          <a:blip r:embed="rId2" cstate="print"/>
          <a:srcRect/>
          <a:stretch>
            <a:fillRect/>
          </a:stretch>
        </p:blipFill>
        <p:spPr bwMode="auto">
          <a:xfrm>
            <a:off x="0" y="0"/>
            <a:ext cx="9144000" cy="895350"/>
          </a:xfrm>
          <a:prstGeom prst="rect">
            <a:avLst/>
          </a:prstGeom>
          <a:noFill/>
          <a:ln w="9525">
            <a:noFill/>
            <a:miter lim="800000"/>
            <a:headEnd/>
            <a:tailEnd/>
          </a:ln>
        </p:spPr>
      </p:pic>
      <p:pic>
        <p:nvPicPr>
          <p:cNvPr id="4099" name="Picture 3" descr="footer"/>
          <p:cNvPicPr>
            <a:picLocks noChangeAspect="1" noChangeArrowheads="1"/>
          </p:cNvPicPr>
          <p:nvPr/>
        </p:nvPicPr>
        <p:blipFill>
          <a:blip r:embed="rId3" cstate="print"/>
          <a:srcRect/>
          <a:stretch>
            <a:fillRect/>
          </a:stretch>
        </p:blipFill>
        <p:spPr bwMode="auto">
          <a:xfrm>
            <a:off x="0" y="6500813"/>
            <a:ext cx="9144000" cy="357187"/>
          </a:xfrm>
          <a:prstGeom prst="rect">
            <a:avLst/>
          </a:prstGeom>
          <a:noFill/>
          <a:ln w="9525">
            <a:noFill/>
            <a:miter lim="800000"/>
            <a:headEnd/>
            <a:tailEnd/>
          </a:ln>
        </p:spPr>
      </p:pic>
      <p:sp>
        <p:nvSpPr>
          <p:cNvPr id="4100" name="Rectangle 4"/>
          <p:cNvSpPr>
            <a:spLocks noGrp="1" noChangeArrowheads="1"/>
          </p:cNvSpPr>
          <p:nvPr>
            <p:ph type="ctrTitle"/>
          </p:nvPr>
        </p:nvSpPr>
        <p:spPr>
          <a:xfrm>
            <a:off x="755650" y="980729"/>
            <a:ext cx="7704138" cy="936103"/>
          </a:xfrm>
        </p:spPr>
        <p:txBody>
          <a:bodyPr/>
          <a:lstStyle/>
          <a:p>
            <a:br>
              <a:rPr lang="en-GB" altLang="en-US" sz="2000" b="1" dirty="0"/>
            </a:br>
            <a:endParaRPr lang="en-GB" altLang="en-US" sz="1200" b="1" i="1" dirty="0"/>
          </a:p>
        </p:txBody>
      </p:sp>
      <p:sp>
        <p:nvSpPr>
          <p:cNvPr id="3077" name="Rectangle 5"/>
          <p:cNvSpPr>
            <a:spLocks noGrp="1" noChangeArrowheads="1"/>
          </p:cNvSpPr>
          <p:nvPr>
            <p:ph type="subTitle" idx="1"/>
          </p:nvPr>
        </p:nvSpPr>
        <p:spPr>
          <a:xfrm>
            <a:off x="1042988" y="1052736"/>
            <a:ext cx="6688137" cy="5255989"/>
          </a:xfrm>
        </p:spPr>
        <p:txBody>
          <a:bodyPr/>
          <a:lstStyle/>
          <a:p>
            <a:pPr marL="304800" indent="-304800" eaLnBrk="1" hangingPunct="1">
              <a:defRPr/>
            </a:pPr>
            <a:r>
              <a:rPr lang="ru-RU" altLang="en-US" sz="1800" i="1" dirty="0"/>
              <a:t>Билл </a:t>
            </a:r>
            <a:r>
              <a:rPr lang="ru-RU" altLang="en-US" sz="1800" i="1" dirty="0" err="1"/>
              <a:t>Бауринг</a:t>
            </a:r>
            <a:endParaRPr lang="en-GB" altLang="en-US" sz="1800" i="1" dirty="0"/>
          </a:p>
          <a:p>
            <a:pPr marL="304800" indent="-304800" eaLnBrk="1" hangingPunct="1">
              <a:defRPr/>
            </a:pPr>
            <a:endParaRPr lang="en-GB" altLang="en-US" sz="1800" i="1" dirty="0"/>
          </a:p>
          <a:p>
            <a:pPr marL="304800" indent="-304800" algn="l">
              <a:lnSpc>
                <a:spcPct val="80000"/>
              </a:lnSpc>
              <a:buFontTx/>
              <a:buChar char="•"/>
              <a:defRPr/>
            </a:pPr>
            <a:r>
              <a:rPr lang="ru-RU" altLang="en-US" sz="1800" dirty="0"/>
              <a:t>Профессор права Беркбекского колледжа Лондонского университета</a:t>
            </a:r>
            <a:r>
              <a:rPr lang="en-GB" altLang="en-US" sz="1800" dirty="0"/>
              <a:t>; </a:t>
            </a:r>
          </a:p>
          <a:p>
            <a:pPr marL="304800" indent="-304800" algn="l">
              <a:lnSpc>
                <a:spcPct val="80000"/>
              </a:lnSpc>
              <a:buFontTx/>
              <a:buChar char="•"/>
              <a:defRPr/>
            </a:pPr>
            <a:r>
              <a:rPr lang="ru-RU" altLang="en-US" sz="1800" dirty="0"/>
              <a:t>Практикующий адвокат с </a:t>
            </a:r>
            <a:r>
              <a:rPr lang="en-GB" altLang="en-US" sz="1800" dirty="0"/>
              <a:t>1975</a:t>
            </a:r>
            <a:r>
              <a:rPr lang="ru-RU" altLang="en-US" sz="1800" dirty="0"/>
              <a:t> г., </a:t>
            </a:r>
            <a:r>
              <a:rPr lang="en-GB" altLang="en-US" sz="1800" dirty="0"/>
              <a:t>Middle Temple</a:t>
            </a:r>
          </a:p>
          <a:p>
            <a:pPr marL="304800" indent="-304800" algn="l">
              <a:lnSpc>
                <a:spcPct val="80000"/>
              </a:lnSpc>
              <a:buFontTx/>
              <a:buChar char="•"/>
              <a:defRPr/>
            </a:pPr>
            <a:r>
              <a:rPr lang="ru-RU" altLang="en-US" sz="1800" dirty="0"/>
              <a:t>Член коллегии </a:t>
            </a:r>
            <a:r>
              <a:rPr lang="en-GB" altLang="en-US" sz="1800" dirty="0"/>
              <a:t>Field Court Chambers, Gray’s Inn</a:t>
            </a:r>
            <a:r>
              <a:rPr lang="ru-RU" altLang="en-US" sz="1800" dirty="0"/>
              <a:t> (Лондон): Я представляю интересы заявителей в делах против Армении</a:t>
            </a:r>
            <a:r>
              <a:rPr lang="en-GB" altLang="en-US" sz="1800" dirty="0"/>
              <a:t>, </a:t>
            </a:r>
            <a:r>
              <a:rPr lang="ru-RU" altLang="en-US" sz="1800" dirty="0"/>
              <a:t>Азербайджана</a:t>
            </a:r>
            <a:r>
              <a:rPr lang="en-GB" altLang="en-US" sz="1800" dirty="0"/>
              <a:t>, </a:t>
            </a:r>
            <a:r>
              <a:rPr lang="ru-RU" altLang="en-US" sz="1800" dirty="0"/>
              <a:t>Эстонии</a:t>
            </a:r>
            <a:r>
              <a:rPr lang="en-GB" altLang="en-US" sz="1800" dirty="0"/>
              <a:t>, </a:t>
            </a:r>
            <a:r>
              <a:rPr lang="ru-RU" altLang="en-US" sz="1800" dirty="0"/>
              <a:t>Грузии</a:t>
            </a:r>
            <a:r>
              <a:rPr lang="en-GB" altLang="en-US" sz="1800" dirty="0"/>
              <a:t>, </a:t>
            </a:r>
            <a:r>
              <a:rPr lang="ru-RU" altLang="en-US" sz="1800" dirty="0"/>
              <a:t>Латвии</a:t>
            </a:r>
            <a:r>
              <a:rPr lang="en-GB" altLang="en-US" sz="1800" dirty="0"/>
              <a:t>, </a:t>
            </a:r>
            <a:r>
              <a:rPr lang="ru-RU" altLang="en-US" sz="1800" dirty="0"/>
              <a:t>России</a:t>
            </a:r>
            <a:r>
              <a:rPr lang="en-GB" altLang="en-US" sz="1800" dirty="0"/>
              <a:t>, </a:t>
            </a:r>
            <a:r>
              <a:rPr lang="ru-RU" altLang="en-US" sz="1800" dirty="0"/>
              <a:t>Испании</a:t>
            </a:r>
            <a:r>
              <a:rPr lang="en-GB" altLang="en-US" sz="1800" dirty="0"/>
              <a:t> </a:t>
            </a:r>
          </a:p>
          <a:p>
            <a:pPr marL="304800" indent="-304800" algn="l">
              <a:lnSpc>
                <a:spcPct val="80000"/>
              </a:lnSpc>
              <a:buFontTx/>
              <a:buChar char="•"/>
              <a:defRPr/>
            </a:pPr>
            <a:r>
              <a:rPr lang="ru-RU" altLang="en-US" sz="1800" dirty="0"/>
              <a:t>Основатель и член правления Комитета по правам человека Коллегии адвокатов Англии и Уэльса</a:t>
            </a:r>
            <a:r>
              <a:rPr lang="en-GB" altLang="en-US" sz="1800" dirty="0"/>
              <a:t>; </a:t>
            </a:r>
          </a:p>
          <a:p>
            <a:pPr marL="304800" indent="-304800" algn="l">
              <a:lnSpc>
                <a:spcPct val="80000"/>
              </a:lnSpc>
              <a:buFontTx/>
              <a:buChar char="•"/>
              <a:defRPr/>
            </a:pPr>
            <a:r>
              <a:rPr lang="ru-RU" altLang="en-US" sz="1800" dirty="0"/>
              <a:t>Основатель (</a:t>
            </a:r>
            <a:r>
              <a:rPr lang="en-GB" altLang="en-US" sz="1800" dirty="0"/>
              <a:t>2003</a:t>
            </a:r>
            <a:r>
              <a:rPr lang="ru-RU" altLang="en-US" sz="1800" dirty="0"/>
              <a:t> г.) и председатель Европейского центра защиты прав человека</a:t>
            </a:r>
            <a:r>
              <a:rPr lang="en-GB" altLang="en-US" sz="1800" dirty="0"/>
              <a:t> (EHRAC); </a:t>
            </a:r>
            <a:r>
              <a:rPr lang="ru-RU" altLang="en-US" sz="1800" dirty="0"/>
              <a:t>у Центра несколько сотен дел против Грузии и России, которыми занимаются штатные юристы в Чечне</a:t>
            </a:r>
            <a:r>
              <a:rPr lang="en-GB" altLang="en-US" sz="1800" dirty="0"/>
              <a:t>, </a:t>
            </a:r>
            <a:r>
              <a:rPr lang="ru-RU" altLang="en-US" sz="1800" dirty="0"/>
              <a:t>Москве и регионах России</a:t>
            </a:r>
            <a:endParaRPr lang="en-GB" altLang="en-US" sz="1800" dirty="0"/>
          </a:p>
          <a:p>
            <a:pPr marL="304800" indent="-304800" algn="l">
              <a:lnSpc>
                <a:spcPct val="80000"/>
              </a:lnSpc>
              <a:buFontTx/>
              <a:buChar char="•"/>
              <a:defRPr/>
            </a:pPr>
            <a:r>
              <a:rPr lang="ru-RU" altLang="en-US" sz="1800" dirty="0"/>
              <a:t>Президент Европейской ассоциации юристов в защиту демократии и прав человека (</a:t>
            </a:r>
            <a:r>
              <a:rPr lang="en-GB" altLang="en-US" sz="1800" dirty="0"/>
              <a:t>18</a:t>
            </a:r>
            <a:r>
              <a:rPr lang="ru-RU" altLang="en-US" sz="1800" dirty="0"/>
              <a:t> европейских</a:t>
            </a:r>
            <a:r>
              <a:rPr lang="en-GB" altLang="en-US" sz="1800" dirty="0"/>
              <a:t> </a:t>
            </a:r>
            <a:r>
              <a:rPr lang="ru-RU" altLang="en-US" sz="1800" dirty="0"/>
              <a:t>стран);        в России – Центр социально-трудовых прав </a:t>
            </a:r>
            <a:r>
              <a:rPr lang="en-GB" altLang="en-US" sz="1800" dirty="0"/>
              <a:t>(</a:t>
            </a:r>
            <a:r>
              <a:rPr lang="ru-RU" altLang="en-US" sz="1800" dirty="0"/>
              <a:t>Герасимова</a:t>
            </a:r>
            <a:r>
              <a:rPr lang="en-GB" altLang="en-US" sz="1800" dirty="0"/>
              <a:t>)</a:t>
            </a:r>
          </a:p>
          <a:p>
            <a:pPr>
              <a:defRPr/>
            </a:pPr>
            <a:br>
              <a:rPr lang="en-GB" altLang="en-US" sz="2800" b="1" i="1" dirty="0"/>
            </a:br>
            <a:endParaRPr lang="en-GB" altLang="en-US" sz="2800" b="1" i="1" dirty="0"/>
          </a:p>
        </p:txBody>
      </p:sp>
    </p:spTree>
    <p:extLst>
      <p:ext uri="{BB962C8B-B14F-4D97-AF65-F5344CB8AC3E}">
        <p14:creationId xmlns:p14="http://schemas.microsoft.com/office/powerpoint/2010/main" val="4048842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A8D20-B8DC-4690-8E12-D16CB5379B15}"/>
              </a:ext>
            </a:extLst>
          </p:cNvPr>
          <p:cNvSpPr>
            <a:spLocks noGrp="1"/>
          </p:cNvSpPr>
          <p:nvPr>
            <p:ph type="title"/>
          </p:nvPr>
        </p:nvSpPr>
        <p:spPr/>
        <p:txBody>
          <a:bodyPr/>
          <a:lstStyle/>
          <a:p>
            <a:r>
              <a:rPr lang="en-GB" sz="2400" dirty="0"/>
              <a:t>Article 2 of Protocol 1 to the ECHR 1950 </a:t>
            </a:r>
          </a:p>
        </p:txBody>
      </p:sp>
      <p:sp>
        <p:nvSpPr>
          <p:cNvPr id="3" name="Content Placeholder 2">
            <a:extLst>
              <a:ext uri="{FF2B5EF4-FFF2-40B4-BE49-F238E27FC236}">
                <a16:creationId xmlns:a16="http://schemas.microsoft.com/office/drawing/2014/main" id="{C0D4A702-C5E2-424E-9C00-C47D82B4D78B}"/>
              </a:ext>
            </a:extLst>
          </p:cNvPr>
          <p:cNvSpPr>
            <a:spLocks noGrp="1"/>
          </p:cNvSpPr>
          <p:nvPr>
            <p:ph idx="1"/>
          </p:nvPr>
        </p:nvSpPr>
        <p:spPr/>
        <p:txBody>
          <a:bodyPr/>
          <a:lstStyle/>
          <a:p>
            <a:r>
              <a:rPr lang="en-GB" sz="2400" dirty="0"/>
              <a:t>The ECHR was promulgated on 4 November 1950</a:t>
            </a:r>
          </a:p>
          <a:p>
            <a:r>
              <a:rPr lang="en-GB" sz="2400" dirty="0"/>
              <a:t>Protocol 1 was promulgated in Paris on 20 March 1952</a:t>
            </a:r>
          </a:p>
          <a:p>
            <a:r>
              <a:rPr lang="en-GB" sz="2400" dirty="0"/>
              <a:t>It contained three additional rights, which had proved too controversial for the Convention itself. </a:t>
            </a:r>
          </a:p>
          <a:p>
            <a:r>
              <a:rPr lang="en-GB" sz="2400" dirty="0"/>
              <a:t>These were Article 1 ‘Protection of property’, Article 2 ‘Right to education’, and Article 3 ‘Right to free elections’.</a:t>
            </a:r>
          </a:p>
        </p:txBody>
      </p:sp>
    </p:spTree>
    <p:extLst>
      <p:ext uri="{BB962C8B-B14F-4D97-AF65-F5344CB8AC3E}">
        <p14:creationId xmlns:p14="http://schemas.microsoft.com/office/powerpoint/2010/main" val="4253047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A8D20-B8DC-4690-8E12-D16CB5379B15}"/>
              </a:ext>
            </a:extLst>
          </p:cNvPr>
          <p:cNvSpPr>
            <a:spLocks noGrp="1"/>
          </p:cNvSpPr>
          <p:nvPr>
            <p:ph type="title"/>
          </p:nvPr>
        </p:nvSpPr>
        <p:spPr/>
        <p:txBody>
          <a:bodyPr/>
          <a:lstStyle/>
          <a:p>
            <a:r>
              <a:rPr lang="en-GB" sz="2400" dirty="0"/>
              <a:t>Article 2 of Protocol 1 to the ECHR 1950 </a:t>
            </a:r>
          </a:p>
        </p:txBody>
      </p:sp>
      <p:sp>
        <p:nvSpPr>
          <p:cNvPr id="3" name="Content Placeholder 2">
            <a:extLst>
              <a:ext uri="{FF2B5EF4-FFF2-40B4-BE49-F238E27FC236}">
                <a16:creationId xmlns:a16="http://schemas.microsoft.com/office/drawing/2014/main" id="{C0D4A702-C5E2-424E-9C00-C47D82B4D78B}"/>
              </a:ext>
            </a:extLst>
          </p:cNvPr>
          <p:cNvSpPr>
            <a:spLocks noGrp="1"/>
          </p:cNvSpPr>
          <p:nvPr>
            <p:ph idx="1"/>
          </p:nvPr>
        </p:nvSpPr>
        <p:spPr/>
        <p:txBody>
          <a:bodyPr/>
          <a:lstStyle/>
          <a:p>
            <a:r>
              <a:rPr lang="en-GB" sz="2400" dirty="0"/>
              <a:t>‘</a:t>
            </a:r>
            <a:r>
              <a:rPr lang="en-GB" sz="2400" b="1" dirty="0"/>
              <a:t>No person </a:t>
            </a:r>
            <a:r>
              <a:rPr lang="en-GB" sz="2400" dirty="0"/>
              <a:t>shall be denied the right to education. In the exercise of any functions which it assumes in relation to education and to teaching, the State shall respect the </a:t>
            </a:r>
            <a:r>
              <a:rPr lang="en-GB" sz="2400" b="1" dirty="0"/>
              <a:t>right of parents </a:t>
            </a:r>
            <a:r>
              <a:rPr lang="en-GB" sz="2400" dirty="0"/>
              <a:t>to ensure such education and teaching in conformity with their own religious and philosophical convictions.’</a:t>
            </a:r>
          </a:p>
          <a:p>
            <a:endParaRPr lang="en-GB" sz="2400" dirty="0"/>
          </a:p>
          <a:p>
            <a:r>
              <a:rPr lang="en-GB" sz="2400" b="1" dirty="0"/>
              <a:t>Why does this not mention children?</a:t>
            </a:r>
          </a:p>
          <a:p>
            <a:r>
              <a:rPr lang="en-GB" sz="2400" b="1" dirty="0"/>
              <a:t>Why is it negative rather than positive?</a:t>
            </a:r>
          </a:p>
          <a:p>
            <a:r>
              <a:rPr lang="en-GB" sz="2400" b="1" dirty="0"/>
              <a:t>Why the focus on the right of parents?</a:t>
            </a:r>
          </a:p>
        </p:txBody>
      </p:sp>
    </p:spTree>
    <p:extLst>
      <p:ext uri="{BB962C8B-B14F-4D97-AF65-F5344CB8AC3E}">
        <p14:creationId xmlns:p14="http://schemas.microsoft.com/office/powerpoint/2010/main" val="3327951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A8D20-B8DC-4690-8E12-D16CB5379B15}"/>
              </a:ext>
            </a:extLst>
          </p:cNvPr>
          <p:cNvSpPr>
            <a:spLocks noGrp="1"/>
          </p:cNvSpPr>
          <p:nvPr>
            <p:ph type="title"/>
          </p:nvPr>
        </p:nvSpPr>
        <p:spPr/>
        <p:txBody>
          <a:bodyPr/>
          <a:lstStyle/>
          <a:p>
            <a:r>
              <a:rPr lang="en-GB" sz="2400" dirty="0"/>
              <a:t>The origin of the ECHR</a:t>
            </a:r>
          </a:p>
        </p:txBody>
      </p:sp>
      <p:sp>
        <p:nvSpPr>
          <p:cNvPr id="3" name="Content Placeholder 2">
            <a:extLst>
              <a:ext uri="{FF2B5EF4-FFF2-40B4-BE49-F238E27FC236}">
                <a16:creationId xmlns:a16="http://schemas.microsoft.com/office/drawing/2014/main" id="{C0D4A702-C5E2-424E-9C00-C47D82B4D78B}"/>
              </a:ext>
            </a:extLst>
          </p:cNvPr>
          <p:cNvSpPr>
            <a:spLocks noGrp="1"/>
          </p:cNvSpPr>
          <p:nvPr>
            <p:ph idx="1"/>
          </p:nvPr>
        </p:nvSpPr>
        <p:spPr>
          <a:xfrm>
            <a:off x="457200" y="1600200"/>
            <a:ext cx="8229600" cy="4781128"/>
          </a:xfrm>
        </p:spPr>
        <p:txBody>
          <a:bodyPr/>
          <a:lstStyle/>
          <a:p>
            <a:r>
              <a:rPr lang="en-GB" sz="2400" dirty="0"/>
              <a:t>The Council of Europe (</a:t>
            </a:r>
            <a:r>
              <a:rPr lang="en-GB" sz="2400" dirty="0" err="1"/>
              <a:t>CoE</a:t>
            </a:r>
            <a:r>
              <a:rPr lang="en-GB" sz="2400" dirty="0"/>
              <a:t>), was founded by the Treaty of London on 5 May 1949 by 10 Western European Member States.  </a:t>
            </a:r>
          </a:p>
          <a:p>
            <a:r>
              <a:rPr lang="en-GB" sz="2400" dirty="0"/>
              <a:t>The ECHR, which opened for signature on 4 November 1950 in Rome, was expressly designed to provide the means for the collective enforcement of the Universal Declaration of Human Rights (UDHR). </a:t>
            </a:r>
          </a:p>
          <a:p>
            <a:r>
              <a:rPr lang="en-GB" sz="2400" dirty="0"/>
              <a:t>The UDHR, which is not a binding treaty, even though it has come to be seen as reflecting customary international law, was adopted by the UN General Assembly on 10 December 1948 at the Palais de </a:t>
            </a:r>
            <a:r>
              <a:rPr lang="en-GB" sz="2400" dirty="0" err="1"/>
              <a:t>Chaillot</a:t>
            </a:r>
            <a:r>
              <a:rPr lang="en-GB" sz="2400" dirty="0"/>
              <a:t>, Paris. </a:t>
            </a:r>
          </a:p>
        </p:txBody>
      </p:sp>
    </p:spTree>
    <p:extLst>
      <p:ext uri="{BB962C8B-B14F-4D97-AF65-F5344CB8AC3E}">
        <p14:creationId xmlns:p14="http://schemas.microsoft.com/office/powerpoint/2010/main" val="341487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A8D20-B8DC-4690-8E12-D16CB5379B15}"/>
              </a:ext>
            </a:extLst>
          </p:cNvPr>
          <p:cNvSpPr>
            <a:spLocks noGrp="1"/>
          </p:cNvSpPr>
          <p:nvPr>
            <p:ph type="title"/>
          </p:nvPr>
        </p:nvSpPr>
        <p:spPr>
          <a:xfrm>
            <a:off x="457200" y="116632"/>
            <a:ext cx="8229600" cy="792088"/>
          </a:xfrm>
        </p:spPr>
        <p:txBody>
          <a:bodyPr/>
          <a:lstStyle/>
          <a:p>
            <a:r>
              <a:rPr lang="en-GB" sz="2400" dirty="0"/>
              <a:t>The origin of the ECHR</a:t>
            </a:r>
          </a:p>
        </p:txBody>
      </p:sp>
      <p:sp>
        <p:nvSpPr>
          <p:cNvPr id="3" name="Content Placeholder 2">
            <a:extLst>
              <a:ext uri="{FF2B5EF4-FFF2-40B4-BE49-F238E27FC236}">
                <a16:creationId xmlns:a16="http://schemas.microsoft.com/office/drawing/2014/main" id="{C0D4A702-C5E2-424E-9C00-C47D82B4D78B}"/>
              </a:ext>
            </a:extLst>
          </p:cNvPr>
          <p:cNvSpPr>
            <a:spLocks noGrp="1"/>
          </p:cNvSpPr>
          <p:nvPr>
            <p:ph idx="1"/>
          </p:nvPr>
        </p:nvSpPr>
        <p:spPr>
          <a:xfrm>
            <a:off x="457200" y="980728"/>
            <a:ext cx="8229600" cy="5616624"/>
          </a:xfrm>
        </p:spPr>
        <p:txBody>
          <a:bodyPr/>
          <a:lstStyle/>
          <a:p>
            <a:r>
              <a:rPr lang="en-GB" sz="2400" dirty="0"/>
              <a:t>The ECHR’s Preamble makes it clear that its starting point is the UDHR. It reads, in part, as follows:</a:t>
            </a:r>
          </a:p>
          <a:p>
            <a:pPr marL="0" indent="0">
              <a:buNone/>
            </a:pPr>
            <a:r>
              <a:rPr lang="en-GB" sz="2000" dirty="0"/>
              <a:t>‘Considering the Universal Declaration of Human Rights proclaimed by the General Assembly of the United Nations on 10th December 1948;</a:t>
            </a:r>
          </a:p>
          <a:p>
            <a:pPr marL="0" indent="0">
              <a:buNone/>
            </a:pPr>
            <a:r>
              <a:rPr lang="en-GB" sz="2000" dirty="0"/>
              <a:t>Considering that this Declaration aims at securing the universal and effective recognition and observance of the Rights therein declared;…</a:t>
            </a:r>
          </a:p>
          <a:p>
            <a:pPr marL="0" indent="0">
              <a:buNone/>
            </a:pPr>
            <a:r>
              <a:rPr lang="en-GB" sz="2000" dirty="0"/>
              <a:t>Being resolved, as the governments of European countries which are like-minded and have a common heritage of political traditions, ideals, freedom and the rule of law, to take the first steps for </a:t>
            </a:r>
            <a:r>
              <a:rPr lang="en-GB" sz="2000" b="1" dirty="0"/>
              <a:t>the collective enforcement of certain of the rights stated in the Universal Declaration</a:t>
            </a:r>
            <a:r>
              <a:rPr lang="en-GB" sz="2000" dirty="0"/>
              <a:t>.’</a:t>
            </a:r>
          </a:p>
          <a:p>
            <a:r>
              <a:rPr lang="en-GB" sz="2400" dirty="0"/>
              <a:t>However, as Williams (2013) notes:</a:t>
            </a:r>
          </a:p>
          <a:p>
            <a:pPr marL="0" indent="0">
              <a:buNone/>
            </a:pPr>
            <a:r>
              <a:rPr lang="en-GB" sz="2000" dirty="0"/>
              <a:t>‘… the rights were </a:t>
            </a:r>
            <a:r>
              <a:rPr lang="en-GB" sz="2000" b="1" dirty="0"/>
              <a:t>limited</a:t>
            </a:r>
            <a:r>
              <a:rPr lang="en-GB" sz="2000" dirty="0"/>
              <a:t>; only </a:t>
            </a:r>
            <a:r>
              <a:rPr lang="en-GB" sz="2000" b="1" dirty="0"/>
              <a:t>partially reflected </a:t>
            </a:r>
            <a:r>
              <a:rPr lang="en-GB" sz="2000" dirty="0"/>
              <a:t>the scope of the UDHR; paid little or no heed to the </a:t>
            </a:r>
            <a:r>
              <a:rPr lang="en-GB" sz="2000" b="1" dirty="0"/>
              <a:t>past</a:t>
            </a:r>
            <a:r>
              <a:rPr lang="en-GB" sz="2000" dirty="0"/>
              <a:t>; made no attempt to mention, let alone address the </a:t>
            </a:r>
            <a:r>
              <a:rPr lang="en-GB" sz="2000" b="1" dirty="0"/>
              <a:t>potential of systemic violence re-emerging</a:t>
            </a:r>
            <a:r>
              <a:rPr lang="en-GB" sz="2000" dirty="0"/>
              <a:t>; restrained their application on the basis of </a:t>
            </a:r>
            <a:r>
              <a:rPr lang="en-GB" sz="2000" b="1" dirty="0"/>
              <a:t>legal technicality</a:t>
            </a:r>
            <a:r>
              <a:rPr lang="en-GB" sz="2000" dirty="0"/>
              <a:t>…’</a:t>
            </a:r>
          </a:p>
        </p:txBody>
      </p:sp>
    </p:spTree>
    <p:extLst>
      <p:ext uri="{BB962C8B-B14F-4D97-AF65-F5344CB8AC3E}">
        <p14:creationId xmlns:p14="http://schemas.microsoft.com/office/powerpoint/2010/main" val="3918467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A8D20-B8DC-4690-8E12-D16CB5379B15}"/>
              </a:ext>
            </a:extLst>
          </p:cNvPr>
          <p:cNvSpPr>
            <a:spLocks noGrp="1"/>
          </p:cNvSpPr>
          <p:nvPr>
            <p:ph type="title"/>
          </p:nvPr>
        </p:nvSpPr>
        <p:spPr>
          <a:xfrm>
            <a:off x="457200" y="116632"/>
            <a:ext cx="8229600" cy="792088"/>
          </a:xfrm>
        </p:spPr>
        <p:txBody>
          <a:bodyPr/>
          <a:lstStyle/>
          <a:p>
            <a:r>
              <a:rPr lang="en-GB" sz="2400" dirty="0"/>
              <a:t>The UDHR on the Right to Education</a:t>
            </a:r>
          </a:p>
        </p:txBody>
      </p:sp>
      <p:sp>
        <p:nvSpPr>
          <p:cNvPr id="3" name="Content Placeholder 2">
            <a:extLst>
              <a:ext uri="{FF2B5EF4-FFF2-40B4-BE49-F238E27FC236}">
                <a16:creationId xmlns:a16="http://schemas.microsoft.com/office/drawing/2014/main" id="{C0D4A702-C5E2-424E-9C00-C47D82B4D78B}"/>
              </a:ext>
            </a:extLst>
          </p:cNvPr>
          <p:cNvSpPr>
            <a:spLocks noGrp="1"/>
          </p:cNvSpPr>
          <p:nvPr>
            <p:ph idx="1"/>
          </p:nvPr>
        </p:nvSpPr>
        <p:spPr>
          <a:xfrm>
            <a:off x="457200" y="980728"/>
            <a:ext cx="8229600" cy="5616624"/>
          </a:xfrm>
        </p:spPr>
        <p:txBody>
          <a:bodyPr/>
          <a:lstStyle/>
          <a:p>
            <a:pPr marL="0" indent="0">
              <a:buNone/>
            </a:pPr>
            <a:r>
              <a:rPr lang="en-GB" sz="2400" dirty="0"/>
              <a:t>Article 26 of the UDHR is as follows:</a:t>
            </a:r>
          </a:p>
          <a:p>
            <a:pPr marL="0" indent="0">
              <a:buNone/>
            </a:pPr>
            <a:r>
              <a:rPr lang="en-GB" sz="2000" dirty="0"/>
              <a:t>‘(1) </a:t>
            </a:r>
            <a:r>
              <a:rPr lang="en-GB" sz="2000" b="1" dirty="0"/>
              <a:t>Everyone has the right to education</a:t>
            </a:r>
            <a:r>
              <a:rPr lang="en-GB" sz="2000" dirty="0"/>
              <a:t>. Education shall be free, at least in the elementary and fundamental stages. Elementary education shall be compulsory. Technical and professional education shall be made generally available and higher education shall be equally accessible to all on the basis of merit.</a:t>
            </a:r>
          </a:p>
          <a:p>
            <a:pPr marL="0" indent="0">
              <a:buNone/>
            </a:pPr>
            <a:r>
              <a:rPr lang="en-GB" sz="2000" dirty="0"/>
              <a:t>(2) </a:t>
            </a:r>
            <a:r>
              <a:rPr lang="en-GB" sz="2000" b="1" dirty="0"/>
              <a:t>Education shall be directed to the full development of the human personality and to the strengthening of respect for human rights and fundamental freedoms</a:t>
            </a:r>
            <a:r>
              <a:rPr lang="en-GB" sz="2000" dirty="0"/>
              <a:t>. It shall promote understanding, tolerance and friendship among all nations, racial or religious groups, and shall further the activities of the United Nations for the maintenance of peace.</a:t>
            </a:r>
          </a:p>
          <a:p>
            <a:pPr marL="0" indent="0">
              <a:buNone/>
            </a:pPr>
            <a:r>
              <a:rPr lang="en-GB" sz="2000" dirty="0"/>
              <a:t>(3) </a:t>
            </a:r>
            <a:r>
              <a:rPr lang="en-GB" sz="2000" b="1" dirty="0"/>
              <a:t>Parents have a prior right to choose the kind of education that shall be given to their children</a:t>
            </a:r>
            <a:r>
              <a:rPr lang="en-GB" sz="2000" dirty="0"/>
              <a:t>.’ </a:t>
            </a:r>
          </a:p>
          <a:p>
            <a:pPr marL="0" indent="0">
              <a:buNone/>
            </a:pPr>
            <a:endParaRPr lang="en-GB" sz="2000" dirty="0"/>
          </a:p>
          <a:p>
            <a:pPr marL="0" indent="0">
              <a:buNone/>
            </a:pPr>
            <a:r>
              <a:rPr lang="en-GB" sz="2000" dirty="0"/>
              <a:t>Note: </a:t>
            </a:r>
            <a:r>
              <a:rPr lang="en-GB" sz="2000" b="1" dirty="0"/>
              <a:t>Everyone</a:t>
            </a:r>
            <a:r>
              <a:rPr lang="en-GB" sz="2000" dirty="0"/>
              <a:t>, not </a:t>
            </a:r>
            <a:r>
              <a:rPr lang="en-GB" sz="2000" b="1" dirty="0"/>
              <a:t>no person</a:t>
            </a:r>
            <a:endParaRPr lang="en-GB" sz="2000" dirty="0"/>
          </a:p>
        </p:txBody>
      </p:sp>
    </p:spTree>
    <p:extLst>
      <p:ext uri="{BB962C8B-B14F-4D97-AF65-F5344CB8AC3E}">
        <p14:creationId xmlns:p14="http://schemas.microsoft.com/office/powerpoint/2010/main" val="4265034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A8D20-B8DC-4690-8E12-D16CB5379B15}"/>
              </a:ext>
            </a:extLst>
          </p:cNvPr>
          <p:cNvSpPr>
            <a:spLocks noGrp="1"/>
          </p:cNvSpPr>
          <p:nvPr>
            <p:ph type="title"/>
          </p:nvPr>
        </p:nvSpPr>
        <p:spPr>
          <a:xfrm>
            <a:off x="457200" y="116632"/>
            <a:ext cx="8229600" cy="792088"/>
          </a:xfrm>
        </p:spPr>
        <p:txBody>
          <a:bodyPr/>
          <a:lstStyle/>
          <a:p>
            <a:r>
              <a:rPr lang="en-GB" sz="2400" dirty="0"/>
              <a:t>The UDHR on the Right to Education</a:t>
            </a:r>
          </a:p>
        </p:txBody>
      </p:sp>
      <p:sp>
        <p:nvSpPr>
          <p:cNvPr id="3" name="Content Placeholder 2">
            <a:extLst>
              <a:ext uri="{FF2B5EF4-FFF2-40B4-BE49-F238E27FC236}">
                <a16:creationId xmlns:a16="http://schemas.microsoft.com/office/drawing/2014/main" id="{C0D4A702-C5E2-424E-9C00-C47D82B4D78B}"/>
              </a:ext>
            </a:extLst>
          </p:cNvPr>
          <p:cNvSpPr>
            <a:spLocks noGrp="1"/>
          </p:cNvSpPr>
          <p:nvPr>
            <p:ph idx="1"/>
          </p:nvPr>
        </p:nvSpPr>
        <p:spPr>
          <a:xfrm>
            <a:off x="457200" y="980728"/>
            <a:ext cx="8229600" cy="5616624"/>
          </a:xfrm>
        </p:spPr>
        <p:txBody>
          <a:bodyPr/>
          <a:lstStyle/>
          <a:p>
            <a:pPr marL="0" indent="0">
              <a:buNone/>
            </a:pPr>
            <a:r>
              <a:rPr lang="en-GB" sz="2000" dirty="0"/>
              <a:t>Five components:</a:t>
            </a:r>
          </a:p>
          <a:p>
            <a:pPr marL="0" indent="0">
              <a:buNone/>
            </a:pPr>
            <a:endParaRPr lang="en-GB" sz="2000" dirty="0"/>
          </a:p>
          <a:p>
            <a:pPr marL="895350" indent="-895350">
              <a:buNone/>
            </a:pPr>
            <a:r>
              <a:rPr lang="en-GB" sz="2000" dirty="0"/>
              <a:t>(1) 	the generic right to education itself;</a:t>
            </a:r>
          </a:p>
          <a:p>
            <a:pPr marL="895350" indent="-895350">
              <a:buNone/>
            </a:pPr>
            <a:r>
              <a:rPr lang="en-GB" sz="2000" dirty="0"/>
              <a:t>(2) 	the principle of free education, at least at elementary and fundamental stages;</a:t>
            </a:r>
          </a:p>
          <a:p>
            <a:pPr marL="895350" indent="-895350">
              <a:buNone/>
            </a:pPr>
            <a:r>
              <a:rPr lang="en-GB" sz="2000" dirty="0"/>
              <a:t>(3) 	‘that education shall be compulsory’;</a:t>
            </a:r>
          </a:p>
          <a:p>
            <a:pPr marL="895350" indent="-895350">
              <a:buNone/>
            </a:pPr>
            <a:r>
              <a:rPr lang="en-GB" sz="2000" dirty="0"/>
              <a:t>(4) 	that ‘technical and professional education shall be made generally available’; and</a:t>
            </a:r>
          </a:p>
          <a:p>
            <a:pPr marL="895350" indent="-895350">
              <a:buNone/>
            </a:pPr>
            <a:r>
              <a:rPr lang="en-GB" sz="2000" dirty="0"/>
              <a:t>(5) 	that ‘higher education shall be equally accessible to all on the basis of merit’.</a:t>
            </a:r>
          </a:p>
        </p:txBody>
      </p:sp>
    </p:spTree>
    <p:extLst>
      <p:ext uri="{BB962C8B-B14F-4D97-AF65-F5344CB8AC3E}">
        <p14:creationId xmlns:p14="http://schemas.microsoft.com/office/powerpoint/2010/main" val="331971077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3274</TotalTime>
  <Words>2587</Words>
  <Application>Microsoft Office PowerPoint</Application>
  <PresentationFormat>On-screen Show (4:3)</PresentationFormat>
  <Paragraphs>125</Paragraphs>
  <Slides>23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23</vt:i4>
      </vt:variant>
    </vt:vector>
  </HeadingPairs>
  <TitlesOfParts>
    <vt:vector size="28" baseType="lpstr">
      <vt:lpstr>ＭＳ Ｐゴシック</vt:lpstr>
      <vt:lpstr>Arial</vt:lpstr>
      <vt:lpstr>Calibri</vt:lpstr>
      <vt:lpstr>Default Design</vt:lpstr>
      <vt:lpstr>1_Default Design</vt:lpstr>
      <vt:lpstr> V SUMMER SCHOOL OF HUMAN RIGHTS OF THE CONSORTIUM OF RUSSIAN UNIVERSITIES «SOCIAL VULNERABILITY: MODERN CHALLENGES AND INTERNATIONAL PROTECTION» Yekaterinburg, 26 – 30 June 2017  </vt:lpstr>
      <vt:lpstr>PowerPoint Presentation</vt:lpstr>
      <vt:lpstr> </vt:lpstr>
      <vt:lpstr>Article 2 of Protocol 1 to the ECHR 1950 </vt:lpstr>
      <vt:lpstr>Article 2 of Protocol 1 to the ECHR 1950 </vt:lpstr>
      <vt:lpstr>The origin of the ECHR</vt:lpstr>
      <vt:lpstr>The origin of the ECHR</vt:lpstr>
      <vt:lpstr>The UDHR on the Right to Education</vt:lpstr>
      <vt:lpstr>The UDHR on the Right to Education</vt:lpstr>
      <vt:lpstr>The right to education in the ECHR - 1950</vt:lpstr>
      <vt:lpstr>The right to education in the ECHR - 1950</vt:lpstr>
      <vt:lpstr>The right to education in the ECHR - 1950</vt:lpstr>
      <vt:lpstr>The right to education in the ECHR - 1950</vt:lpstr>
      <vt:lpstr>The right to education in the ECHR - 1950</vt:lpstr>
      <vt:lpstr>The Revised Social Charter of the CoE</vt:lpstr>
      <vt:lpstr>The leading ECHR case</vt:lpstr>
      <vt:lpstr>The leading ECHR case</vt:lpstr>
      <vt:lpstr>The leading ECHR case</vt:lpstr>
      <vt:lpstr>The leading ECHR case</vt:lpstr>
      <vt:lpstr>Further case-law</vt:lpstr>
      <vt:lpstr>Further case-law</vt:lpstr>
      <vt:lpstr>The Grand Chamber in Catan</vt:lpstr>
      <vt:lpstr>The latest case</vt:lpstr>
    </vt:vector>
  </TitlesOfParts>
  <Company>James Brown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Brown</dc:creator>
  <cp:lastModifiedBy>Bill Bowring</cp:lastModifiedBy>
  <cp:revision>398</cp:revision>
  <dcterms:created xsi:type="dcterms:W3CDTF">2007-01-19T14:15:43Z</dcterms:created>
  <dcterms:modified xsi:type="dcterms:W3CDTF">2017-06-26T18:33:54Z</dcterms:modified>
</cp:coreProperties>
</file>