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25.jpeg" ContentType="image/jpeg"/>
  <Override PartName="/ppt/media/image24.jpeg" ContentType="image/jpeg"/>
  <Override PartName="/ppt/media/image9.png" ContentType="image/png"/>
  <Override PartName="/ppt/media/image8.png" ContentType="image/png"/>
  <Override PartName="/ppt/media/image2.png" ContentType="image/png"/>
  <Override PartName="/ppt/media/image5.png" ContentType="image/png"/>
  <Override PartName="/ppt/media/image6.png" ContentType="image/png"/>
  <Override PartName="/ppt/media/image22.jpeg" ContentType="image/jpeg"/>
  <Override PartName="/ppt/media/image1.jpeg" ContentType="image/jpeg"/>
  <Override PartName="/ppt/media/image13.jpeg" ContentType="image/jpeg"/>
  <Override PartName="/ppt/media/image11.png" ContentType="image/png"/>
  <Override PartName="/ppt/media/image18.jpeg" ContentType="image/jpeg"/>
  <Override PartName="/ppt/media/image10.jpeg" ContentType="image/jpeg"/>
  <Override PartName="/ppt/media/image14.png" ContentType="image/png"/>
  <Override PartName="/ppt/media/image12.png" ContentType="image/png"/>
  <Override PartName="/ppt/media/image23.jpeg" ContentType="image/jpeg"/>
  <Override PartName="/ppt/media/image7.jpeg" ContentType="image/jpeg"/>
  <Override PartName="/ppt/media/image15.png" ContentType="image/png"/>
  <Override PartName="/ppt/media/image16.png" ContentType="image/png"/>
  <Override PartName="/ppt/media/image21.jpeg" ContentType="image/jpeg"/>
  <Override PartName="/ppt/media/image17.jpeg" ContentType="image/jpeg"/>
  <Override PartName="/ppt/media/image4.jpeg" ContentType="image/jpeg"/>
  <Override PartName="/ppt/media/image3.png" ContentType="image/png"/>
  <Override PartName="/ppt/media/image19.jpeg" ContentType="image/jpeg"/>
  <Override PartName="/ppt/media/image20.jpeg" ContentType="image/jpeg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0158412" cy="7616825"/>
  <p:notesSz cx="6883400" cy="9294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E1135CD5-6CED-4E6F-B0DC-4FF38402DF8C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3895560" y="8829720"/>
            <a:ext cx="2979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2"/>
          <p:cNvSpPr/>
          <p:nvPr/>
        </p:nvSpPr>
        <p:spPr>
          <a:xfrm>
            <a:off x="3895560" y="8829720"/>
            <a:ext cx="298044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CustomShape 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4"/>
          <p:cNvSpPr/>
          <p:nvPr/>
        </p:nvSpPr>
        <p:spPr>
          <a:xfrm>
            <a:off x="689040" y="4416480"/>
            <a:ext cx="5497920" cy="417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122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7600" y="4088160"/>
            <a:ext cx="122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70240" y="178200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70240" y="408816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507600" y="408816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122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07600" y="1782000"/>
            <a:ext cx="122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" name="" descr=""/>
          <p:cNvPicPr/>
          <p:nvPr/>
        </p:nvPicPr>
        <p:blipFill>
          <a:blip r:embed="rId2"/>
          <a:stretch/>
        </p:blipFill>
        <p:spPr>
          <a:xfrm>
            <a:off x="507600" y="3940920"/>
            <a:ext cx="122400" cy="9720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/>
        </p:blipFill>
        <p:spPr>
          <a:xfrm>
            <a:off x="507600" y="3940920"/>
            <a:ext cx="122400" cy="97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7600" y="115560"/>
            <a:ext cx="122400" cy="7748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122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59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70240" y="1782000"/>
            <a:ext cx="59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7600" y="303840"/>
            <a:ext cx="9140040" cy="58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7600" y="408816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70240" y="1782000"/>
            <a:ext cx="59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507600" y="115560"/>
            <a:ext cx="122400" cy="7748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59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70240" y="178200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70240" y="408816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70240" y="178200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7600" y="4088160"/>
            <a:ext cx="122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122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7600" y="4088160"/>
            <a:ext cx="122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70240" y="178200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70240" y="408816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07600" y="408816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122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07600" y="1782000"/>
            <a:ext cx="122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>
            <a:off x="507600" y="3940920"/>
            <a:ext cx="122400" cy="9720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"/>
          <a:stretch/>
        </p:blipFill>
        <p:spPr>
          <a:xfrm>
            <a:off x="507600" y="3940920"/>
            <a:ext cx="122400" cy="97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507600" y="115560"/>
            <a:ext cx="122400" cy="7748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122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59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570240" y="1782000"/>
            <a:ext cx="59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122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507600" y="303840"/>
            <a:ext cx="9140040" cy="58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07600" y="408816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570240" y="1782000"/>
            <a:ext cx="59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59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570240" y="178200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70240" y="408816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70240" y="178200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7600" y="4088160"/>
            <a:ext cx="122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122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07600" y="4088160"/>
            <a:ext cx="122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70240" y="178200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570240" y="408816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507600" y="408816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122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7600" y="1782000"/>
            <a:ext cx="122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2"/>
          <a:stretch/>
        </p:blipFill>
        <p:spPr>
          <a:xfrm>
            <a:off x="507600" y="3940920"/>
            <a:ext cx="122400" cy="9720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3"/>
          <a:stretch/>
        </p:blipFill>
        <p:spPr>
          <a:xfrm>
            <a:off x="507600" y="3940920"/>
            <a:ext cx="122400" cy="97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507600" y="115560"/>
            <a:ext cx="122400" cy="7748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122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59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70240" y="1782000"/>
            <a:ext cx="59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59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570240" y="1782000"/>
            <a:ext cx="59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507600" y="303840"/>
            <a:ext cx="9140040" cy="58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07600" y="408816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570240" y="1782000"/>
            <a:ext cx="59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59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70240" y="178200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570240" y="408816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70240" y="178200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507600" y="4088160"/>
            <a:ext cx="122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122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07600" y="4088160"/>
            <a:ext cx="122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70240" y="178200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70240" y="408816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507600" y="408816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122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507600" y="1782000"/>
            <a:ext cx="122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2"/>
          <a:stretch/>
        </p:blipFill>
        <p:spPr>
          <a:xfrm>
            <a:off x="507600" y="3940920"/>
            <a:ext cx="122400" cy="97200"/>
          </a:xfrm>
          <a:prstGeom prst="rect">
            <a:avLst/>
          </a:prstGeom>
          <a:ln>
            <a:noFill/>
          </a:ln>
        </p:spPr>
      </p:pic>
      <p:pic>
        <p:nvPicPr>
          <p:cNvPr id="151" name="" descr=""/>
          <p:cNvPicPr/>
          <p:nvPr/>
        </p:nvPicPr>
        <p:blipFill>
          <a:blip r:embed="rId3"/>
          <a:stretch/>
        </p:blipFill>
        <p:spPr>
          <a:xfrm>
            <a:off x="507600" y="3940920"/>
            <a:ext cx="122400" cy="97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subTitle"/>
          </p:nvPr>
        </p:nvSpPr>
        <p:spPr>
          <a:xfrm>
            <a:off x="507600" y="115560"/>
            <a:ext cx="122400" cy="7748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122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59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570240" y="1782000"/>
            <a:ext cx="59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ubTitle"/>
          </p:nvPr>
        </p:nvSpPr>
        <p:spPr>
          <a:xfrm>
            <a:off x="507600" y="303840"/>
            <a:ext cx="9140040" cy="58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507600" y="408816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570240" y="1782000"/>
            <a:ext cx="59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59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570240" y="178200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570240" y="408816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570240" y="178200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507600" y="4088160"/>
            <a:ext cx="122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122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507600" y="4088160"/>
            <a:ext cx="122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570240" y="178200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570240" y="408816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507600" y="408816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507600" y="303840"/>
            <a:ext cx="9140040" cy="588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122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507600" y="1782000"/>
            <a:ext cx="122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9" name="" descr=""/>
          <p:cNvPicPr/>
          <p:nvPr/>
        </p:nvPicPr>
        <p:blipFill>
          <a:blip r:embed="rId2"/>
          <a:stretch/>
        </p:blipFill>
        <p:spPr>
          <a:xfrm>
            <a:off x="507600" y="3940920"/>
            <a:ext cx="122400" cy="97200"/>
          </a:xfrm>
          <a:prstGeom prst="rect">
            <a:avLst/>
          </a:prstGeom>
          <a:ln>
            <a:noFill/>
          </a:ln>
        </p:spPr>
      </p:pic>
      <p:pic>
        <p:nvPicPr>
          <p:cNvPr id="190" name="" descr=""/>
          <p:cNvPicPr/>
          <p:nvPr/>
        </p:nvPicPr>
        <p:blipFill>
          <a:blip r:embed="rId3"/>
          <a:stretch/>
        </p:blipFill>
        <p:spPr>
          <a:xfrm>
            <a:off x="507600" y="3940920"/>
            <a:ext cx="122400" cy="97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07600" y="408816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570240" y="1782000"/>
            <a:ext cx="59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59400" cy="44150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70240" y="178200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70240" y="408816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7600" y="178200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70240" y="1782000"/>
            <a:ext cx="59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7600" y="4088160"/>
            <a:ext cx="122400" cy="21056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507960" y="7059600"/>
            <a:ext cx="2364480" cy="39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3470400" y="7059600"/>
            <a:ext cx="3211920" cy="39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2200" cy="1271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507600" y="1782000"/>
            <a:ext cx="9142200" cy="44172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507960" y="7059600"/>
            <a:ext cx="2364480" cy="39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" name="CustomShape 2"/>
          <p:cNvSpPr/>
          <p:nvPr/>
        </p:nvSpPr>
        <p:spPr>
          <a:xfrm>
            <a:off x="3470400" y="7059600"/>
            <a:ext cx="3211920" cy="39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PlaceHolder 3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2200" cy="1271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507600" y="1782000"/>
            <a:ext cx="9142200" cy="44172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07960" y="7059600"/>
            <a:ext cx="2364480" cy="39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2"/>
          <p:cNvSpPr/>
          <p:nvPr/>
        </p:nvSpPr>
        <p:spPr>
          <a:xfrm>
            <a:off x="3470400" y="7059600"/>
            <a:ext cx="3211920" cy="39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PlaceHolder 3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2200" cy="1271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507600" y="1782000"/>
            <a:ext cx="9142200" cy="44172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507960" y="7059600"/>
            <a:ext cx="2364480" cy="39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2"/>
          <p:cNvSpPr/>
          <p:nvPr/>
        </p:nvSpPr>
        <p:spPr>
          <a:xfrm>
            <a:off x="3470400" y="7059600"/>
            <a:ext cx="3211920" cy="39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PlaceHolder 3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507600" y="1782000"/>
            <a:ext cx="9142200" cy="44172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507960" y="7059600"/>
            <a:ext cx="2364480" cy="39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2"/>
          <p:cNvSpPr/>
          <p:nvPr/>
        </p:nvSpPr>
        <p:spPr>
          <a:xfrm>
            <a:off x="3470400" y="7059600"/>
            <a:ext cx="3211920" cy="39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PlaceHolder 3"/>
          <p:cNvSpPr>
            <a:spLocks noGrp="1"/>
          </p:cNvSpPr>
          <p:nvPr>
            <p:ph type="title"/>
          </p:nvPr>
        </p:nvSpPr>
        <p:spPr>
          <a:xfrm>
            <a:off x="507600" y="303840"/>
            <a:ext cx="9140040" cy="126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507600" y="1782000"/>
            <a:ext cx="122400" cy="44150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636840" y="1782000"/>
            <a:ext cx="122400" cy="44150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hyperlink" Target="https://youtu.be/1wUmpC8mcBo" TargetMode="External"/><Relationship Id="rId3" Type="http://schemas.openxmlformats.org/officeDocument/2006/relationships/hyperlink" Target="https://youtu.be/6CJ9iHFDR1I" TargetMode="External"/><Relationship Id="rId4" Type="http://schemas.openxmlformats.org/officeDocument/2006/relationships/slideLayout" Target="../slideLayouts/slideLayout3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hyperlink" Target="http://sutyajnik.ru/articles/519.html" TargetMode="External"/><Relationship Id="rId3" Type="http://schemas.openxmlformats.org/officeDocument/2006/relationships/slideLayout" Target="../slideLayouts/slideLayout5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1" descr=""/>
          <p:cNvPicPr/>
          <p:nvPr/>
        </p:nvPicPr>
        <p:blipFill>
          <a:blip r:embed="rId1"/>
          <a:stretch/>
        </p:blipFill>
        <p:spPr>
          <a:xfrm>
            <a:off x="0" y="5383080"/>
            <a:ext cx="683280" cy="59400"/>
          </a:xfrm>
          <a:prstGeom prst="rect">
            <a:avLst/>
          </a:prstGeom>
          <a:ln>
            <a:noFill/>
          </a:ln>
        </p:spPr>
      </p:pic>
      <p:sp>
        <p:nvSpPr>
          <p:cNvPr id="197" name="CustomShape 1"/>
          <p:cNvSpPr/>
          <p:nvPr/>
        </p:nvSpPr>
        <p:spPr>
          <a:xfrm>
            <a:off x="965160" y="2513160"/>
            <a:ext cx="8757360" cy="48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2"/>
          <p:cNvSpPr/>
          <p:nvPr/>
        </p:nvSpPr>
        <p:spPr>
          <a:xfrm>
            <a:off x="936000" y="2448000"/>
            <a:ext cx="8595000" cy="294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Право ребенка на рождение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от заключенного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в соответствии с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Европейской Конвенцией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по правам человека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А</a:t>
            </a: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нтон Леонидович Бурков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anton.burkov@gmail.com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506520" y="534960"/>
            <a:ext cx="9066600" cy="319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4"/>
          <p:cNvSpPr/>
          <p:nvPr/>
        </p:nvSpPr>
        <p:spPr>
          <a:xfrm>
            <a:off x="620640" y="584280"/>
            <a:ext cx="8994960" cy="170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Times New Roman"/>
              </a:rPr>
              <a:t>V ЛЕТНЯЯ ШКОЛА ПРАВ ЧЕЛОВЕКА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Times New Roman"/>
              </a:rPr>
              <a:t>26-30 июня 2017, Екатеринбург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507600" y="303840"/>
            <a:ext cx="9141840" cy="127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Видео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507600" y="1782000"/>
            <a:ext cx="9141840" cy="441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3"/>
          <p:cNvSpPr/>
          <p:nvPr/>
        </p:nvSpPr>
        <p:spPr>
          <a:xfrm>
            <a:off x="1296000" y="1368000"/>
            <a:ext cx="7771680" cy="48888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https://youtu.be/1wUmpC8mcBo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4"/>
          <p:cNvSpPr/>
          <p:nvPr/>
        </p:nvSpPr>
        <p:spPr>
          <a:xfrm>
            <a:off x="5354640" y="6565320"/>
            <a:ext cx="3213000" cy="3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https://youtu.be/6CJ9iHFDR1I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490320" y="278640"/>
            <a:ext cx="914004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Цель — ЕСПЧ, не КС: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313200" y="1322280"/>
            <a:ext cx="9140040" cy="501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Сбор правовых ошибок для ЕСПЧ: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Суды повторяли за КС «</a:t>
            </a:r>
            <a:r>
              <a:rPr b="0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может быть ограничен в возможности рождения ребенка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Dickson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не применим, т.к. не против России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райсуд: «</a:t>
            </a:r>
            <a:r>
              <a:rPr b="0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Dickson v. UK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принято по другому делу, основанному на других обстоятельствах»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Райсуд: «наказание Николая Королева является </a:t>
            </a:r>
            <a:r>
              <a:rPr b="1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справедливой карой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 совершенное им преступление»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Осталось получить «ошибку» от КС 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 вдруг...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507600" y="303840"/>
            <a:ext cx="9140040" cy="12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30 июня 2015 года Хорошенко против России…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507600" y="1782000"/>
            <a:ext cx="9140040" cy="441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единогласно 17 судей за нарушение ст 8.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 судей с особым мнением: «запрет на свидания на 10+ лет само по себе жестокое и бесчеловечное обращение и наказание»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Срочный перевод на русский в журнале Бюллетень ЕСПЧ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Заявление в ИК о длительном свидании на основании Хорошенко против России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Отказ — нецелесообразно, так как через 10 лет все будет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 снова в Бабушкинский райсуд (2)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507600" y="303840"/>
            <a:ext cx="9140040" cy="12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ЕСПЧ за правом на искусственное зачатие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507600" y="1782000"/>
            <a:ext cx="9140040" cy="441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Одновременно с обращением в КС в сентябре 2015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течение 6 месяцев после апелляции, но и после кассации в ВС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Нарушения статей 3 («кара»), 8 (зачатие), 12 (создавать семью)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мае 2016 — срочные меры по правилу 39 регламента ЕСПЧ (все еще ждем ответа)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507600" y="303840"/>
            <a:ext cx="9140040" cy="12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Конституционный Суд (2)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право на искусственное зачатие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507600" y="1782000"/>
            <a:ext cx="9140040" cy="441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Цель - собрать материалы для ЕСПЧ, 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поставить КС в положение выдать «ошибку» или разрешить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Жалоба в КС — копия аргументов постановления ЕСПЧ Хорошенко против России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КС копию жалобы Королевы против России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10.02.2016 (!)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КС отказался рассматривать по существу, так как «не пройдены все инстанции», в тч Бабушкинский райсуд (2)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507600" y="303840"/>
            <a:ext cx="9140040" cy="12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Бабушкинский райсуд (2)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право на длительные встречи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507600" y="1782000"/>
            <a:ext cx="9140040" cy="441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 вновь аргумент - ст. 8. НО вместо </a:t>
            </a:r>
            <a:r>
              <a:rPr b="0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Dicksons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российский Андрей Хорошенко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Обзор практики ВС с описанием Хорошенко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9.02.2016 (!)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Нарушение в части отказа в свидании, но отказ предоставить свидание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июле 2016 МГС отказывает словами КС «</a:t>
            </a:r>
            <a:r>
              <a:rPr b="0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может быть ограничен в возможности рождения ребенка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»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Новое обращение в КС (3) (без прохождения Президиума МГС и Верховного Суда (!)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507600" y="303840"/>
            <a:ext cx="9140040" cy="12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Еще три семьи ПЛС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507600" y="1414800"/>
            <a:ext cx="9140040" cy="441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Андрей Хорошенко (отказ 25.10.2016): «</a:t>
            </a:r>
            <a:r>
              <a:rPr b="0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Хорошенко ставит перед КС вопрос об исполнении решения ЕСПЧ, вынесенного… по его делу в его пользу. ...Осуществление такого пересмотра не относится к компетенции КС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» (сравните с делом ЮКОС)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Оксана и Олеся Мацынины (Белозерск) — райсуд удовлетворяет иск полностью, Вологодский облсуд направляет запрос в КС.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Рудики (Симоновский райсуд Москвы): райсуд и МГС отказывают полностью. Жалоба в КС.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507600" y="303840"/>
            <a:ext cx="9140040" cy="12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Конституционный Суд (3)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право на длительные встречи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507600" y="1782000"/>
            <a:ext cx="9140040" cy="541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КС решает по существу без слушания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Рассматривает факты дела Бабушкинский райсуд (2), предыдущее дело (1) игнорирует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КС </a:t>
            </a:r>
            <a:r>
              <a:rPr b="0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«считает необходимым обратиться к правовым позициям ЕСПЧ, сформированным после принятия определений КС [по делам Хорошенко и Захаркиных] на основе новых подходов к социализации заключенных и гуманизации отбывания уголовного наказания, которые нашли отражение в правовых документах ООН и Совета Европы».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Принимает постановление только по Королевым и Мацыниным: </a:t>
            </a:r>
            <a:r>
              <a:rPr b="0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«признать положения п. «б» ч. 3 ст. 125 и ч. 3 ст. 127 УИК – в той мере, в какой они исключают возможность предоставления длительных свиданий </a:t>
            </a: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лицам, осужденным к пожизненному лишению свободы</a:t>
            </a:r>
            <a:r>
              <a:rPr b="0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в течение первых 10 лет отбывания наказания, – не соответствующими статьям 15 (ч.4), 17 (ч.1), 23 (ч.1) и 55 (ч.3) Конституции во взаимосвязи со ст.8 Конвенции в ее интерпретации ЕСПЧ».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Предоставляет 1 свидание в год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Отказывает в пересмотре дел заявителей: </a:t>
            </a:r>
            <a:r>
              <a:rPr b="0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«пересмотр состоявшихся по делу граждан Королевых правоприменительных решений, в связи с которыми они обратились в КС, для целей защиты их конституционных прав не требуется»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507600" y="303840"/>
            <a:ext cx="9140040" cy="12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2" name="" descr=""/>
          <p:cNvPicPr/>
          <p:nvPr/>
        </p:nvPicPr>
        <p:blipFill>
          <a:blip r:embed="rId1"/>
          <a:stretch/>
        </p:blipFill>
        <p:spPr>
          <a:xfrm>
            <a:off x="149040" y="216000"/>
            <a:ext cx="5032800" cy="3358080"/>
          </a:xfrm>
          <a:prstGeom prst="rect">
            <a:avLst/>
          </a:prstGeom>
          <a:ln>
            <a:noFill/>
          </a:ln>
        </p:spPr>
      </p:pic>
      <p:pic>
        <p:nvPicPr>
          <p:cNvPr id="243" name="" descr=""/>
          <p:cNvPicPr/>
          <p:nvPr/>
        </p:nvPicPr>
        <p:blipFill>
          <a:blip r:embed="rId2"/>
          <a:stretch/>
        </p:blipFill>
        <p:spPr>
          <a:xfrm rot="21588600">
            <a:off x="3822840" y="3322440"/>
            <a:ext cx="6275880" cy="4182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576000" y="0"/>
            <a:ext cx="9140040" cy="12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Что дальше для «королевых»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507600" y="1256040"/>
            <a:ext cx="9140040" cy="546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Обращение в Бабушкинский райсуд (3) за пересмотром дела об ИЗ (1) по новым обстоятельствам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новое обращение в КС (4) за разъяснением, возможен ли пересмотр дела (1)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в КС об исправлении «неточностей» (5)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ожидание ответа ЕСПЧ по применению срочных мер (Правило 39 Регламента ЕСПЧ)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разрешение в ЕСПЧ Королевы против России, коммуникация началась 19 апреля 2017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длительные встречи и/или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искусственное зачатие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ЗАЧАТЬ, РОДИТЬ, ВОСПИТАТЬ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507600" y="303840"/>
            <a:ext cx="9140040" cy="12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2"/>
          <p:cNvSpPr/>
          <p:nvPr/>
        </p:nvSpPr>
        <p:spPr>
          <a:xfrm>
            <a:off x="507600" y="382320"/>
            <a:ext cx="9140040" cy="721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- Такого права в Конвенции НЕТ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- Но есть право на частную и семейную жизнь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- юрист обязан решать конкретную проблему. Как — его задача.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- Как зачать ребенка, если не разрешают встречи и искусственное зачатие?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- Как реформировать пенитенциарную систему, если это мешает зачатию?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- Как обнять сына, отца, мужа?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10 Pitch"/>
                <a:ea typeface="DejaVu Sans"/>
              </a:rPr>
              <a:t>- Как строить стратегические судебные кампании?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507600" y="303840"/>
            <a:ext cx="9140040" cy="12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Дерево дел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507600" y="1782000"/>
            <a:ext cx="9140040" cy="441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длительные для не ПЛС, но на строгих условиях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признание участия представителей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признание КС своих «неточностей» (ошибок)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взыскание судебных расходов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искусственное зачатие и ЭКО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право на перевод в ИК, ближе к месту жительства родственников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закрытие ИК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507600" y="303840"/>
            <a:ext cx="9140040" cy="12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«Как положить чиновника на лопатки»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9" name="" descr=""/>
          <p:cNvPicPr/>
          <p:nvPr/>
        </p:nvPicPr>
        <p:blipFill>
          <a:blip r:embed="rId1"/>
          <a:stretch/>
        </p:blipFill>
        <p:spPr>
          <a:xfrm>
            <a:off x="288000" y="1575360"/>
            <a:ext cx="4336200" cy="5622480"/>
          </a:xfrm>
          <a:prstGeom prst="rect">
            <a:avLst/>
          </a:prstGeom>
          <a:ln>
            <a:noFill/>
          </a:ln>
        </p:spPr>
      </p:pic>
      <p:sp>
        <p:nvSpPr>
          <p:cNvPr id="250" name="CustomShape 2"/>
          <p:cNvSpPr/>
          <p:nvPr/>
        </p:nvSpPr>
        <p:spPr>
          <a:xfrm>
            <a:off x="4680000" y="1656000"/>
            <a:ext cx="5259240" cy="489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Книга доступна для скачивания здесь </a:t>
            </a:r>
            <a:r>
              <a:rPr b="0" lang="ru-RU" sz="3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2"/>
              </a:rPr>
              <a:t>http://sutyajnik.ru/articles/519.html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Глава «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В борьбе за право обнять мужа, отца, сына»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И о других стратегических делах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507600" y="303840"/>
            <a:ext cx="9140040" cy="12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10 лет без права </a:t>
            </a:r>
            <a:r>
              <a:rPr b="0" lang="ru-RU" sz="4400" spc="-1" strike="sng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переписки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на длительное свидание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3816000" y="1656000"/>
            <a:ext cx="5901840" cy="535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—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10 лет без права переписки — формулировка сталинских приговоров, которая означала приговорён к расстрелу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—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1996 — замена казни на пожизненное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—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 1997 года запрет на длительные свидания на 10+ лет (п. "б" ч. 3 ст. 125    и    ч. 3 ст.  127 УИК РФ)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" name="" descr=""/>
          <p:cNvPicPr/>
          <p:nvPr/>
        </p:nvPicPr>
        <p:blipFill>
          <a:blip r:embed="rId1"/>
          <a:stretch/>
        </p:blipFill>
        <p:spPr>
          <a:xfrm>
            <a:off x="216000" y="1930320"/>
            <a:ext cx="3424680" cy="4907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507240" y="302400"/>
            <a:ext cx="9139320" cy="63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Дело Захаркиных в Конституционном Суде РФ: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398160" y="1253520"/>
            <a:ext cx="8647200" cy="578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 КС: применение в конкретном деле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Заявления от И.Захаркиной и В. Захаркина администрации исправительного учреждения о предоставлении длительных свиданий с предоставлением медицинской справки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Отказы со ссылкой на п. «б» ч.3 статьи 125 и ч.3 статьи 127  УИК РФ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507600" y="3998160"/>
            <a:ext cx="483480" cy="977040"/>
          </a:xfrm>
          <a:custGeom>
            <a:avLst/>
            <a:gdLst/>
            <a:ahLst/>
            <a:rect l="l" t="t" r="r" b="b"/>
            <a:pathLst>
              <a:path w="1347" h="2718">
                <a:moveTo>
                  <a:pt x="336" y="0"/>
                </a:moveTo>
                <a:lnTo>
                  <a:pt x="336" y="2044"/>
                </a:lnTo>
                <a:lnTo>
                  <a:pt x="0" y="2044"/>
                </a:lnTo>
                <a:lnTo>
                  <a:pt x="673" y="2717"/>
                </a:lnTo>
                <a:lnTo>
                  <a:pt x="1346" y="2044"/>
                </a:lnTo>
                <a:lnTo>
                  <a:pt x="1009" y="2044"/>
                </a:lnTo>
                <a:lnTo>
                  <a:pt x="1009" y="0"/>
                </a:lnTo>
                <a:lnTo>
                  <a:pt x="336" y="0"/>
                </a:lnTo>
              </a:path>
            </a:pathLst>
          </a:custGeom>
          <a:gradFill>
            <a:gsLst>
              <a:gs pos="0">
                <a:srgbClr val="3a7ccb"/>
              </a:gs>
              <a:gs pos="100000">
                <a:srgbClr val="2c5d98"/>
              </a:gs>
            </a:gsLst>
            <a:lin ang="5400000"/>
          </a:gradFill>
          <a:ln w="9360">
            <a:solidFill>
              <a:srgbClr val="4a7ebb"/>
            </a:solidFill>
            <a:miter/>
          </a:ln>
          <a:effectLst>
            <a:outerShdw dir="5400000" dist="2304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507240" y="302400"/>
            <a:ext cx="9139320" cy="91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Жалоба Захаркиных в Конституционный Суд РФ: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250200" y="1472400"/>
            <a:ext cx="9396360" cy="56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Положения п. «б» ч. 3 статьи 125 и ч. 3 статьи 127 УИК РФ нарушают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ч. 1 статьи 23 и ч. 3 статьи 55 Конституции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-аргументация со ссылкой на статью 8 Конвенции и </a:t>
            </a:r>
            <a:r>
              <a:rPr b="1" i="1" lang="ru-RU" sz="2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несоразмерность вмешательства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(«а также ограничивает их права в большей степени, нежели этого требует ч. 3 статьи 55 Конституции»)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Несколько отказов Секретариата КС: «признание норм неконституционными устранило бы и позитивное регулирование – краткосрочные свидания»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Заявления о передаче вопроса о допустимости жалобы на рассмотрение КС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5471280" y="3053880"/>
            <a:ext cx="483480" cy="977400"/>
          </a:xfrm>
          <a:custGeom>
            <a:avLst/>
            <a:gdLst/>
            <a:ahLst/>
            <a:rect l="l" t="t" r="r" b="b"/>
            <a:pathLst>
              <a:path w="1347" h="2719">
                <a:moveTo>
                  <a:pt x="336" y="0"/>
                </a:moveTo>
                <a:lnTo>
                  <a:pt x="336" y="2045"/>
                </a:lnTo>
                <a:lnTo>
                  <a:pt x="0" y="2045"/>
                </a:lnTo>
                <a:lnTo>
                  <a:pt x="673" y="2718"/>
                </a:lnTo>
                <a:lnTo>
                  <a:pt x="1346" y="2045"/>
                </a:lnTo>
                <a:lnTo>
                  <a:pt x="1009" y="2045"/>
                </a:lnTo>
                <a:lnTo>
                  <a:pt x="1009" y="0"/>
                </a:lnTo>
                <a:lnTo>
                  <a:pt x="336" y="0"/>
                </a:lnTo>
              </a:path>
            </a:pathLst>
          </a:custGeom>
          <a:gradFill>
            <a:gsLst>
              <a:gs pos="0">
                <a:srgbClr val="3a7ccb"/>
              </a:gs>
              <a:gs pos="100000">
                <a:srgbClr val="2c5d98"/>
              </a:gs>
            </a:gsLst>
            <a:lin ang="5400000"/>
          </a:gradFill>
          <a:ln w="9360">
            <a:solidFill>
              <a:srgbClr val="4a7ebb"/>
            </a:solidFill>
            <a:miter/>
          </a:ln>
          <a:effectLst>
            <a:outerShdw dir="5400000" dist="2304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12" name="CustomShape 4"/>
          <p:cNvSpPr/>
          <p:nvPr/>
        </p:nvSpPr>
        <p:spPr>
          <a:xfrm>
            <a:off x="5623920" y="4896000"/>
            <a:ext cx="483480" cy="977040"/>
          </a:xfrm>
          <a:custGeom>
            <a:avLst/>
            <a:gdLst/>
            <a:ahLst/>
            <a:rect l="l" t="t" r="r" b="b"/>
            <a:pathLst>
              <a:path w="1347" h="2718">
                <a:moveTo>
                  <a:pt x="336" y="0"/>
                </a:moveTo>
                <a:lnTo>
                  <a:pt x="336" y="2044"/>
                </a:lnTo>
                <a:lnTo>
                  <a:pt x="0" y="2044"/>
                </a:lnTo>
                <a:lnTo>
                  <a:pt x="673" y="2717"/>
                </a:lnTo>
                <a:lnTo>
                  <a:pt x="1346" y="2044"/>
                </a:lnTo>
                <a:lnTo>
                  <a:pt x="1009" y="2044"/>
                </a:lnTo>
                <a:lnTo>
                  <a:pt x="1009" y="0"/>
                </a:lnTo>
                <a:lnTo>
                  <a:pt x="336" y="0"/>
                </a:lnTo>
              </a:path>
            </a:pathLst>
          </a:custGeom>
          <a:gradFill>
            <a:gsLst>
              <a:gs pos="0">
                <a:srgbClr val="3a7ccb"/>
              </a:gs>
              <a:gs pos="100000">
                <a:srgbClr val="2c5d98"/>
              </a:gs>
            </a:gsLst>
            <a:lin ang="5400000"/>
          </a:gradFill>
          <a:ln w="9360">
            <a:solidFill>
              <a:srgbClr val="4a7ebb"/>
            </a:solidFill>
            <a:miter/>
          </a:ln>
          <a:effectLst>
            <a:outerShdw dir="5400000" dist="2304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507600" y="1080"/>
            <a:ext cx="9139320" cy="187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Конституционный Суд (1)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право на длительные свидания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647280" y="1677240"/>
            <a:ext cx="9139320" cy="530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1640" indent="-3214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Позиция КС: из определения 9.06.2005  г.  No. 248-О по жалобе Захаркиных: «</a:t>
            </a:r>
            <a:r>
              <a:rPr b="0" i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Лицо, имеющее умысел на совершение тяжких преступлений, должно предполагать, что в результате оно </a:t>
            </a:r>
            <a:r>
              <a:rPr b="1" i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может быть </a:t>
            </a:r>
            <a:r>
              <a:rPr b="0" i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лишено свободы и </a:t>
            </a:r>
            <a:r>
              <a:rPr b="1" i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ограничено </a:t>
            </a:r>
            <a:r>
              <a:rPr b="0" i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правах и свободах, в том числе в праве на неприкосновенность частной жизни, личную и семейную тайну, и, следовательно, </a:t>
            </a:r>
            <a:r>
              <a:rPr b="1" i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возможности рождения ребенка</a:t>
            </a:r>
            <a:r>
              <a:rPr b="0" i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Совершая преступления, оно  само сознательно обрекает себя и членов своей семьи на такие ограничения</a:t>
            </a: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».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1640" indent="-3214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Эта позиция цитировалась судьями судов общей юрисдикции.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1640" indent="-3214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Жалоба признана ЕСПЧ недопустимой, отказ в принятии к рассмотрению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507600" y="303840"/>
            <a:ext cx="9140040" cy="12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Андрей Хорошенко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507600" y="1782000"/>
            <a:ext cx="9140040" cy="441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от КС, до почти неприемлемости жалоба в ЕСПЧ и далее в Большую Палату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Отказ КС 2005 года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Алексей Лаптев: ЕСПЧ почти признал жалобу Хорошенко не приемлемой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 Секции в БП ЕСПЧ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30 июня 2015 постановление БП ЕСПЧ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1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Но с 2005 по 2015 произошло многое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507240" y="140400"/>
            <a:ext cx="9136800" cy="158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1520" rIns="101520" tIns="50760" bIns="5076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Бабушкинский райсуд (1)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право на искусственное зачатие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288000" y="1791720"/>
            <a:ext cx="9497520" cy="502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1520" rIns="101520" tIns="50760" bIns="50760"/>
          <a:p>
            <a:pPr marL="342720" indent="-3394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Дело Вероники и Николая Королевых о лишении свободы на пожизненный срок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Запрет длительных свиданий на 10+ лет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Искусственное зачатие невозможно в ИК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Отказ ИК и ФСИН этапировать к месту проведения искусственного зачатия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Наш аргумент - УИК нарушает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ст. 8 (</a:t>
            </a:r>
            <a:r>
              <a:rPr b="0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Dickson v. UK)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Отказ Бабушкинского райсуда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9" name="" descr=""/>
          <p:cNvPicPr/>
          <p:nvPr/>
        </p:nvPicPr>
        <p:blipFill>
          <a:blip r:embed="rId1"/>
          <a:stretch/>
        </p:blipFill>
        <p:spPr>
          <a:xfrm>
            <a:off x="6264000" y="4824000"/>
            <a:ext cx="3749760" cy="1943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" descr=""/>
          <p:cNvPicPr/>
          <p:nvPr/>
        </p:nvPicPr>
        <p:blipFill>
          <a:blip r:embed="rId1"/>
          <a:stretch/>
        </p:blipFill>
        <p:spPr>
          <a:xfrm>
            <a:off x="144000" y="144000"/>
            <a:ext cx="4293360" cy="4731480"/>
          </a:xfrm>
          <a:prstGeom prst="rect">
            <a:avLst/>
          </a:prstGeom>
          <a:ln>
            <a:noFill/>
          </a:ln>
        </p:spPr>
      </p:pic>
      <p:pic>
        <p:nvPicPr>
          <p:cNvPr id="221" name="" descr=""/>
          <p:cNvPicPr/>
          <p:nvPr/>
        </p:nvPicPr>
        <p:blipFill>
          <a:blip r:embed="rId2"/>
          <a:stretch/>
        </p:blipFill>
        <p:spPr>
          <a:xfrm>
            <a:off x="7560000" y="216000"/>
            <a:ext cx="2373840" cy="4230720"/>
          </a:xfrm>
          <a:prstGeom prst="rect">
            <a:avLst/>
          </a:prstGeom>
          <a:ln>
            <a:noFill/>
          </a:ln>
        </p:spPr>
      </p:pic>
      <p:pic>
        <p:nvPicPr>
          <p:cNvPr id="222" name="" descr=""/>
          <p:cNvPicPr/>
          <p:nvPr/>
        </p:nvPicPr>
        <p:blipFill>
          <a:blip r:embed="rId3"/>
          <a:stretch/>
        </p:blipFill>
        <p:spPr>
          <a:xfrm>
            <a:off x="4439520" y="3151080"/>
            <a:ext cx="3037680" cy="4046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1785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>Anton Burkov</cp:lastModifiedBy>
  <dcterms:modified xsi:type="dcterms:W3CDTF">2017-06-28T10:30:58Z</dcterms:modified>
  <cp:revision>131</cp:revision>
  <dc:subject/>
  <dc:title/>
</cp:coreProperties>
</file>